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98" r:id="rId5"/>
    <p:sldId id="301" r:id="rId6"/>
    <p:sldId id="302" r:id="rId7"/>
    <p:sldId id="307" r:id="rId8"/>
    <p:sldId id="304" r:id="rId9"/>
    <p:sldId id="308" r:id="rId10"/>
    <p:sldId id="309" r:id="rId11"/>
    <p:sldId id="310" r:id="rId12"/>
    <p:sldId id="312" r:id="rId13"/>
    <p:sldId id="311" r:id="rId14"/>
    <p:sldId id="313" r:id="rId15"/>
    <p:sldId id="314" r:id="rId16"/>
    <p:sldId id="315" r:id="rId17"/>
    <p:sldId id="316" r:id="rId18"/>
    <p:sldId id="319" r:id="rId19"/>
    <p:sldId id="320" r:id="rId20"/>
    <p:sldId id="321" r:id="rId21"/>
    <p:sldId id="322" r:id="rId22"/>
    <p:sldId id="324" r:id="rId23"/>
    <p:sldId id="326" r:id="rId24"/>
    <p:sldId id="327" r:id="rId25"/>
    <p:sldId id="328" r:id="rId26"/>
    <p:sldId id="329" r:id="rId27"/>
    <p:sldId id="330" r:id="rId28"/>
    <p:sldId id="331" r:id="rId29"/>
    <p:sldId id="332" r:id="rId30"/>
    <p:sldId id="334" r:id="rId31"/>
    <p:sldId id="33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3FA75-9744-4B49-B8C3-C6F029C04E2A}" type="datetimeFigureOut">
              <a:rPr lang="en-IN" smtClean="0"/>
              <a:t>12-08-2023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7287E-8202-4D0D-A47A-A76C526FFC44}" type="slidenum">
              <a:rPr lang="en-IN" smtClean="0"/>
              <a:t>‹#›</a:t>
            </a:fld>
            <a:endParaRPr lang="en-IN"/>
          </a:p>
        </p:txBody>
      </p:sp>
    </p:spTree>
    <p:extLst>
      <p:ext uri="{BB962C8B-B14F-4D97-AF65-F5344CB8AC3E}">
        <p14:creationId xmlns:p14="http://schemas.microsoft.com/office/powerpoint/2010/main" val="219732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19083" y="374748"/>
            <a:ext cx="3214307" cy="3514550"/>
          </a:xfrm>
        </p:spPr>
        <p:txBody>
          <a:bodyPr anchor="b">
            <a:normAutofit/>
          </a:bodyPr>
          <a:lstStyle/>
          <a:p>
            <a:r>
              <a:rPr lang="en-IN" sz="2400" dirty="0">
                <a:solidFill>
                  <a:srgbClr val="FFC000"/>
                </a:solidFill>
              </a:rPr>
              <a:t>Predictive Analysis Approach for Heart Disease Prediction using various Machine Learning Algorithm</a:t>
            </a:r>
            <a:endParaRPr lang="en-US" sz="2400" dirty="0">
              <a:solidFill>
                <a:srgbClr val="FFC000"/>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1672953"/>
          </a:xfrm>
        </p:spPr>
        <p:txBody>
          <a:bodyPr anchor="t">
            <a:normAutofit/>
          </a:bodyPr>
          <a:lstStyle/>
          <a:p>
            <a:pPr>
              <a:lnSpc>
                <a:spcPct val="100000"/>
              </a:lnSpc>
            </a:pPr>
            <a:r>
              <a:rPr lang="en-US" sz="1600" dirty="0"/>
              <a:t>PROJECT PRESENTATION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9058236-4248-7F2B-356A-4C290290A926}"/>
              </a:ext>
            </a:extLst>
          </p:cNvPr>
          <p:cNvSpPr txBox="1"/>
          <p:nvPr/>
        </p:nvSpPr>
        <p:spPr>
          <a:xfrm>
            <a:off x="314305" y="3973204"/>
            <a:ext cx="3331597" cy="923330"/>
          </a:xfrm>
          <a:prstGeom prst="rect">
            <a:avLst/>
          </a:prstGeom>
          <a:noFill/>
        </p:spPr>
        <p:txBody>
          <a:bodyPr wrap="square" rtlCol="0">
            <a:spAutoFit/>
          </a:bodyPr>
          <a:lstStyle/>
          <a:p>
            <a:r>
              <a:rPr lang="en-IN" b="1" dirty="0">
                <a:solidFill>
                  <a:schemeClr val="bg1"/>
                </a:solidFill>
                <a:latin typeface="Aharoni" panose="02010803020104030203" pitchFamily="2" charset="-79"/>
                <a:cs typeface="Aharoni" panose="02010803020104030203" pitchFamily="2" charset="-79"/>
              </a:rPr>
              <a:t>BY </a:t>
            </a:r>
          </a:p>
          <a:p>
            <a:endParaRPr lang="en-IN" b="1" dirty="0">
              <a:solidFill>
                <a:schemeClr val="bg1"/>
              </a:solidFill>
              <a:latin typeface="Aharoni" panose="02010803020104030203" pitchFamily="2" charset="-79"/>
              <a:cs typeface="Aharoni" panose="02010803020104030203" pitchFamily="2" charset="-79"/>
            </a:endParaRPr>
          </a:p>
          <a:p>
            <a:r>
              <a:rPr lang="en-IN" b="1" dirty="0">
                <a:solidFill>
                  <a:schemeClr val="bg1"/>
                </a:solidFill>
                <a:latin typeface="Aharoni" panose="02010803020104030203" pitchFamily="2" charset="-79"/>
                <a:cs typeface="Aharoni" panose="02010803020104030203" pitchFamily="2" charset="-79"/>
              </a:rPr>
              <a:t> BOOPATHI  RAJA</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The 10 Best Data Visualizations of 2021 | by Terence Shin | Towards Data  Science">
            <a:extLst>
              <a:ext uri="{FF2B5EF4-FFF2-40B4-BE49-F238E27FC236}">
                <a16:creationId xmlns:a16="http://schemas.microsoft.com/office/drawing/2014/main" id="{9C3CEC7F-C5DE-2537-2C16-51F4B9AA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798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 Visualisation in 21st Century Businesses: Everything You Need To Know!  - Uneecops">
            <a:extLst>
              <a:ext uri="{FF2B5EF4-FFF2-40B4-BE49-F238E27FC236}">
                <a16:creationId xmlns:a16="http://schemas.microsoft.com/office/drawing/2014/main" id="{7857BE67-20BA-4F47-81C8-E1707681D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Data Visualisation in 21st Century Businesses: Everything You Need To Know!  - Uneecops">
            <a:extLst>
              <a:ext uri="{FF2B5EF4-FFF2-40B4-BE49-F238E27FC236}">
                <a16:creationId xmlns:a16="http://schemas.microsoft.com/office/drawing/2014/main" id="{3F827098-B7CF-1BCE-FE9B-ACC87DA6B49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 Visualisation in 21st Century Businesses: Everything You Need To Know!  - Uneecops">
            <a:extLst>
              <a:ext uri="{FF2B5EF4-FFF2-40B4-BE49-F238E27FC236}">
                <a16:creationId xmlns:a16="http://schemas.microsoft.com/office/drawing/2014/main" id="{79485647-9B6A-EE94-98BF-9CF1D063CFB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49C674F-1148-BC8B-992C-C51615200F4D}"/>
              </a:ext>
            </a:extLst>
          </p:cNvPr>
          <p:cNvPicPr>
            <a:picLocks noChangeAspect="1"/>
          </p:cNvPicPr>
          <p:nvPr/>
        </p:nvPicPr>
        <p:blipFill>
          <a:blip r:embed="rId2"/>
          <a:stretch>
            <a:fillRect/>
          </a:stretch>
        </p:blipFill>
        <p:spPr>
          <a:xfrm>
            <a:off x="0" y="0"/>
            <a:ext cx="12192000" cy="6454588"/>
          </a:xfrm>
          <a:prstGeom prst="rect">
            <a:avLst/>
          </a:prstGeom>
        </p:spPr>
      </p:pic>
    </p:spTree>
    <p:extLst>
      <p:ext uri="{BB962C8B-B14F-4D97-AF65-F5344CB8AC3E}">
        <p14:creationId xmlns:p14="http://schemas.microsoft.com/office/powerpoint/2010/main" val="29028409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5916D-8DD9-0498-FD20-F825B621AA69}"/>
              </a:ext>
            </a:extLst>
          </p:cNvPr>
          <p:cNvPicPr>
            <a:picLocks noChangeAspect="1"/>
          </p:cNvPicPr>
          <p:nvPr/>
        </p:nvPicPr>
        <p:blipFill>
          <a:blip r:embed="rId2"/>
          <a:stretch>
            <a:fillRect/>
          </a:stretch>
        </p:blipFill>
        <p:spPr>
          <a:xfrm>
            <a:off x="0" y="0"/>
            <a:ext cx="3466769" cy="2550378"/>
          </a:xfrm>
          <a:prstGeom prst="rect">
            <a:avLst/>
          </a:prstGeom>
        </p:spPr>
      </p:pic>
      <p:pic>
        <p:nvPicPr>
          <p:cNvPr id="5" name="Picture 4">
            <a:extLst>
              <a:ext uri="{FF2B5EF4-FFF2-40B4-BE49-F238E27FC236}">
                <a16:creationId xmlns:a16="http://schemas.microsoft.com/office/drawing/2014/main" id="{EA2AC4B6-F424-E411-3798-F762811302DD}"/>
              </a:ext>
            </a:extLst>
          </p:cNvPr>
          <p:cNvPicPr>
            <a:picLocks noChangeAspect="1"/>
          </p:cNvPicPr>
          <p:nvPr/>
        </p:nvPicPr>
        <p:blipFill rotWithShape="1">
          <a:blip r:embed="rId3"/>
          <a:srcRect l="30909" t="4568" r="20253" b="9169"/>
          <a:stretch/>
        </p:blipFill>
        <p:spPr>
          <a:xfrm>
            <a:off x="3466769" y="71561"/>
            <a:ext cx="3148717" cy="2703444"/>
          </a:xfrm>
          <a:prstGeom prst="rect">
            <a:avLst/>
          </a:prstGeom>
        </p:spPr>
      </p:pic>
      <p:pic>
        <p:nvPicPr>
          <p:cNvPr id="7" name="Picture 6">
            <a:extLst>
              <a:ext uri="{FF2B5EF4-FFF2-40B4-BE49-F238E27FC236}">
                <a16:creationId xmlns:a16="http://schemas.microsoft.com/office/drawing/2014/main" id="{F345507C-02CC-12ED-D986-66ADDF6A8041}"/>
              </a:ext>
            </a:extLst>
          </p:cNvPr>
          <p:cNvPicPr>
            <a:picLocks noChangeAspect="1"/>
          </p:cNvPicPr>
          <p:nvPr/>
        </p:nvPicPr>
        <p:blipFill>
          <a:blip r:embed="rId4"/>
          <a:stretch>
            <a:fillRect/>
          </a:stretch>
        </p:blipFill>
        <p:spPr>
          <a:xfrm>
            <a:off x="6239515" y="253695"/>
            <a:ext cx="2797970" cy="2703444"/>
          </a:xfrm>
          <a:prstGeom prst="rect">
            <a:avLst/>
          </a:prstGeom>
        </p:spPr>
      </p:pic>
      <p:pic>
        <p:nvPicPr>
          <p:cNvPr id="9" name="Picture 8">
            <a:extLst>
              <a:ext uri="{FF2B5EF4-FFF2-40B4-BE49-F238E27FC236}">
                <a16:creationId xmlns:a16="http://schemas.microsoft.com/office/drawing/2014/main" id="{1F2B9F80-1BF9-5C62-02AB-1DCBA0B5C941}"/>
              </a:ext>
            </a:extLst>
          </p:cNvPr>
          <p:cNvPicPr>
            <a:picLocks noChangeAspect="1"/>
          </p:cNvPicPr>
          <p:nvPr/>
        </p:nvPicPr>
        <p:blipFill>
          <a:blip r:embed="rId5"/>
          <a:stretch>
            <a:fillRect/>
          </a:stretch>
        </p:blipFill>
        <p:spPr>
          <a:xfrm>
            <a:off x="0" y="2914646"/>
            <a:ext cx="3943278" cy="2388662"/>
          </a:xfrm>
          <a:prstGeom prst="rect">
            <a:avLst/>
          </a:prstGeom>
        </p:spPr>
      </p:pic>
      <p:pic>
        <p:nvPicPr>
          <p:cNvPr id="11" name="Picture 10">
            <a:extLst>
              <a:ext uri="{FF2B5EF4-FFF2-40B4-BE49-F238E27FC236}">
                <a16:creationId xmlns:a16="http://schemas.microsoft.com/office/drawing/2014/main" id="{4188DC57-29CA-9857-EC91-83166C7608AF}"/>
              </a:ext>
            </a:extLst>
          </p:cNvPr>
          <p:cNvPicPr>
            <a:picLocks noChangeAspect="1"/>
          </p:cNvPicPr>
          <p:nvPr/>
        </p:nvPicPr>
        <p:blipFill>
          <a:blip r:embed="rId6"/>
          <a:stretch>
            <a:fillRect/>
          </a:stretch>
        </p:blipFill>
        <p:spPr>
          <a:xfrm>
            <a:off x="3260035" y="3139273"/>
            <a:ext cx="4858247" cy="2605740"/>
          </a:xfrm>
          <a:prstGeom prst="rect">
            <a:avLst/>
          </a:prstGeom>
        </p:spPr>
      </p:pic>
      <p:pic>
        <p:nvPicPr>
          <p:cNvPr id="13" name="Picture 12">
            <a:extLst>
              <a:ext uri="{FF2B5EF4-FFF2-40B4-BE49-F238E27FC236}">
                <a16:creationId xmlns:a16="http://schemas.microsoft.com/office/drawing/2014/main" id="{7767FEC9-5B24-21E6-E31C-F257E8684BFC}"/>
              </a:ext>
            </a:extLst>
          </p:cNvPr>
          <p:cNvPicPr>
            <a:picLocks noChangeAspect="1"/>
          </p:cNvPicPr>
          <p:nvPr/>
        </p:nvPicPr>
        <p:blipFill>
          <a:blip r:embed="rId7"/>
          <a:stretch>
            <a:fillRect/>
          </a:stretch>
        </p:blipFill>
        <p:spPr>
          <a:xfrm>
            <a:off x="8977021" y="461176"/>
            <a:ext cx="2922515" cy="2224847"/>
          </a:xfrm>
          <a:prstGeom prst="rect">
            <a:avLst/>
          </a:prstGeom>
        </p:spPr>
      </p:pic>
      <p:pic>
        <p:nvPicPr>
          <p:cNvPr id="15" name="Picture 14">
            <a:extLst>
              <a:ext uri="{FF2B5EF4-FFF2-40B4-BE49-F238E27FC236}">
                <a16:creationId xmlns:a16="http://schemas.microsoft.com/office/drawing/2014/main" id="{0753370D-1A3E-F465-FDA6-B4FB1A512763}"/>
              </a:ext>
            </a:extLst>
          </p:cNvPr>
          <p:cNvPicPr>
            <a:picLocks noChangeAspect="1"/>
          </p:cNvPicPr>
          <p:nvPr/>
        </p:nvPicPr>
        <p:blipFill>
          <a:blip r:embed="rId8"/>
          <a:stretch>
            <a:fillRect/>
          </a:stretch>
        </p:blipFill>
        <p:spPr>
          <a:xfrm>
            <a:off x="8181892" y="3304498"/>
            <a:ext cx="3879115" cy="2055635"/>
          </a:xfrm>
          <a:prstGeom prst="rect">
            <a:avLst/>
          </a:prstGeom>
        </p:spPr>
      </p:pic>
    </p:spTree>
    <p:extLst>
      <p:ext uri="{BB962C8B-B14F-4D97-AF65-F5344CB8AC3E}">
        <p14:creationId xmlns:p14="http://schemas.microsoft.com/office/powerpoint/2010/main" val="31684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93C02-1243-9171-2C85-B15E6098FA2F}"/>
              </a:ext>
            </a:extLst>
          </p:cNvPr>
          <p:cNvPicPr>
            <a:picLocks noChangeAspect="1"/>
          </p:cNvPicPr>
          <p:nvPr/>
        </p:nvPicPr>
        <p:blipFill rotWithShape="1">
          <a:blip r:embed="rId2"/>
          <a:srcRect r="16511"/>
          <a:stretch/>
        </p:blipFill>
        <p:spPr>
          <a:xfrm>
            <a:off x="1" y="93176"/>
            <a:ext cx="3538330" cy="2458182"/>
          </a:xfrm>
          <a:prstGeom prst="rect">
            <a:avLst/>
          </a:prstGeom>
        </p:spPr>
      </p:pic>
      <p:pic>
        <p:nvPicPr>
          <p:cNvPr id="5" name="Picture 4">
            <a:extLst>
              <a:ext uri="{FF2B5EF4-FFF2-40B4-BE49-F238E27FC236}">
                <a16:creationId xmlns:a16="http://schemas.microsoft.com/office/drawing/2014/main" id="{E4607A40-A624-636E-24EE-C50472AB32D5}"/>
              </a:ext>
            </a:extLst>
          </p:cNvPr>
          <p:cNvPicPr>
            <a:picLocks noChangeAspect="1"/>
          </p:cNvPicPr>
          <p:nvPr/>
        </p:nvPicPr>
        <p:blipFill>
          <a:blip r:embed="rId3"/>
          <a:stretch>
            <a:fillRect/>
          </a:stretch>
        </p:blipFill>
        <p:spPr>
          <a:xfrm>
            <a:off x="3344382" y="0"/>
            <a:ext cx="5738285" cy="2731936"/>
          </a:xfrm>
          <a:prstGeom prst="rect">
            <a:avLst/>
          </a:prstGeom>
        </p:spPr>
      </p:pic>
      <p:pic>
        <p:nvPicPr>
          <p:cNvPr id="7" name="Picture 6">
            <a:extLst>
              <a:ext uri="{FF2B5EF4-FFF2-40B4-BE49-F238E27FC236}">
                <a16:creationId xmlns:a16="http://schemas.microsoft.com/office/drawing/2014/main" id="{60B1803B-DC15-D218-BD18-BC9B69627567}"/>
              </a:ext>
            </a:extLst>
          </p:cNvPr>
          <p:cNvPicPr>
            <a:picLocks noChangeAspect="1"/>
          </p:cNvPicPr>
          <p:nvPr/>
        </p:nvPicPr>
        <p:blipFill>
          <a:blip r:embed="rId4"/>
          <a:stretch>
            <a:fillRect/>
          </a:stretch>
        </p:blipFill>
        <p:spPr>
          <a:xfrm>
            <a:off x="9015585" y="511185"/>
            <a:ext cx="2762948" cy="2040173"/>
          </a:xfrm>
          <a:prstGeom prst="rect">
            <a:avLst/>
          </a:prstGeom>
        </p:spPr>
      </p:pic>
      <p:pic>
        <p:nvPicPr>
          <p:cNvPr id="9" name="Picture 8">
            <a:extLst>
              <a:ext uri="{FF2B5EF4-FFF2-40B4-BE49-F238E27FC236}">
                <a16:creationId xmlns:a16="http://schemas.microsoft.com/office/drawing/2014/main" id="{3E4AF198-1ADE-2C97-C7AB-98C75660BB93}"/>
              </a:ext>
            </a:extLst>
          </p:cNvPr>
          <p:cNvPicPr>
            <a:picLocks noChangeAspect="1"/>
          </p:cNvPicPr>
          <p:nvPr/>
        </p:nvPicPr>
        <p:blipFill>
          <a:blip r:embed="rId5"/>
          <a:stretch>
            <a:fillRect/>
          </a:stretch>
        </p:blipFill>
        <p:spPr>
          <a:xfrm>
            <a:off x="261889" y="2845252"/>
            <a:ext cx="5327877" cy="2623312"/>
          </a:xfrm>
          <a:prstGeom prst="rect">
            <a:avLst/>
          </a:prstGeom>
        </p:spPr>
      </p:pic>
      <p:pic>
        <p:nvPicPr>
          <p:cNvPr id="11" name="Picture 10">
            <a:extLst>
              <a:ext uri="{FF2B5EF4-FFF2-40B4-BE49-F238E27FC236}">
                <a16:creationId xmlns:a16="http://schemas.microsoft.com/office/drawing/2014/main" id="{9B8479BE-4E87-7204-5291-A6ED80FBDEF0}"/>
              </a:ext>
            </a:extLst>
          </p:cNvPr>
          <p:cNvPicPr>
            <a:picLocks noChangeAspect="1"/>
          </p:cNvPicPr>
          <p:nvPr/>
        </p:nvPicPr>
        <p:blipFill rotWithShape="1">
          <a:blip r:embed="rId6"/>
          <a:srcRect r="15306"/>
          <a:stretch/>
        </p:blipFill>
        <p:spPr>
          <a:xfrm>
            <a:off x="5741960" y="3243121"/>
            <a:ext cx="3091939" cy="2236848"/>
          </a:xfrm>
          <a:prstGeom prst="rect">
            <a:avLst/>
          </a:prstGeom>
        </p:spPr>
      </p:pic>
      <p:pic>
        <p:nvPicPr>
          <p:cNvPr id="13" name="Picture 12">
            <a:extLst>
              <a:ext uri="{FF2B5EF4-FFF2-40B4-BE49-F238E27FC236}">
                <a16:creationId xmlns:a16="http://schemas.microsoft.com/office/drawing/2014/main" id="{220D3B54-47F8-EE29-D9D2-85BCA5387CB9}"/>
              </a:ext>
            </a:extLst>
          </p:cNvPr>
          <p:cNvPicPr>
            <a:picLocks noChangeAspect="1"/>
          </p:cNvPicPr>
          <p:nvPr/>
        </p:nvPicPr>
        <p:blipFill rotWithShape="1">
          <a:blip r:embed="rId7"/>
          <a:srcRect l="4065" t="6820" r="13798" b="5005"/>
          <a:stretch/>
        </p:blipFill>
        <p:spPr>
          <a:xfrm>
            <a:off x="8651297" y="3164036"/>
            <a:ext cx="3055673" cy="2395017"/>
          </a:xfrm>
          <a:prstGeom prst="rect">
            <a:avLst/>
          </a:prstGeom>
        </p:spPr>
      </p:pic>
    </p:spTree>
    <p:extLst>
      <p:ext uri="{BB962C8B-B14F-4D97-AF65-F5344CB8AC3E}">
        <p14:creationId xmlns:p14="http://schemas.microsoft.com/office/powerpoint/2010/main" val="9149857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275B63-501A-BC9B-5811-C0503DE21200}"/>
              </a:ext>
            </a:extLst>
          </p:cNvPr>
          <p:cNvSpPr txBox="1"/>
          <p:nvPr/>
        </p:nvSpPr>
        <p:spPr>
          <a:xfrm>
            <a:off x="2068972" y="310263"/>
            <a:ext cx="8047252" cy="646331"/>
          </a:xfrm>
          <a:prstGeom prst="rect">
            <a:avLst/>
          </a:prstGeom>
          <a:noFill/>
        </p:spPr>
        <p:txBody>
          <a:bodyPr wrap="square" rtlCol="0">
            <a:spAutoFit/>
          </a:bodyPr>
          <a:lstStyle/>
          <a:p>
            <a:pPr algn="ctr"/>
            <a:r>
              <a:rPr lang="en-IN" sz="3600" dirty="0">
                <a:solidFill>
                  <a:schemeClr val="tx2">
                    <a:lumMod val="50000"/>
                  </a:schemeClr>
                </a:solidFill>
                <a:latin typeface="Bookman Old Style" panose="02050604050505020204" pitchFamily="18" charset="0"/>
              </a:rPr>
              <a:t>Feature Engineering</a:t>
            </a:r>
          </a:p>
        </p:txBody>
      </p:sp>
      <p:sp>
        <p:nvSpPr>
          <p:cNvPr id="3" name="TextBox 2">
            <a:extLst>
              <a:ext uri="{FF2B5EF4-FFF2-40B4-BE49-F238E27FC236}">
                <a16:creationId xmlns:a16="http://schemas.microsoft.com/office/drawing/2014/main" id="{B536312E-BED7-9957-AA7A-CD659590BF99}"/>
              </a:ext>
            </a:extLst>
          </p:cNvPr>
          <p:cNvSpPr txBox="1"/>
          <p:nvPr/>
        </p:nvSpPr>
        <p:spPr>
          <a:xfrm>
            <a:off x="3474173" y="1652760"/>
            <a:ext cx="3582159" cy="400110"/>
          </a:xfrm>
          <a:prstGeom prst="rect">
            <a:avLst/>
          </a:prstGeom>
          <a:noFill/>
        </p:spPr>
        <p:txBody>
          <a:bodyPr wrap="square" rtlCol="0">
            <a:spAutoFit/>
          </a:bodyPr>
          <a:lstStyle/>
          <a:p>
            <a:pPr algn="ctr"/>
            <a:r>
              <a:rPr lang="en-IN" sz="2000" dirty="0">
                <a:solidFill>
                  <a:schemeClr val="tx2">
                    <a:lumMod val="50000"/>
                  </a:schemeClr>
                </a:solidFill>
                <a:latin typeface="AR DESTINE" panose="02000000000000000000" pitchFamily="2" charset="0"/>
              </a:rPr>
              <a:t>Dummy Variables</a:t>
            </a:r>
          </a:p>
        </p:txBody>
      </p:sp>
      <p:pic>
        <p:nvPicPr>
          <p:cNvPr id="5" name="Picture 4">
            <a:extLst>
              <a:ext uri="{FF2B5EF4-FFF2-40B4-BE49-F238E27FC236}">
                <a16:creationId xmlns:a16="http://schemas.microsoft.com/office/drawing/2014/main" id="{804A9C35-29F7-A1E6-948C-57EDE30A3CEF}"/>
              </a:ext>
            </a:extLst>
          </p:cNvPr>
          <p:cNvPicPr>
            <a:picLocks noChangeAspect="1"/>
          </p:cNvPicPr>
          <p:nvPr/>
        </p:nvPicPr>
        <p:blipFill>
          <a:blip r:embed="rId2"/>
          <a:stretch>
            <a:fillRect/>
          </a:stretch>
        </p:blipFill>
        <p:spPr>
          <a:xfrm>
            <a:off x="419217" y="2749036"/>
            <a:ext cx="7404419" cy="1530246"/>
          </a:xfrm>
          <a:prstGeom prst="rect">
            <a:avLst/>
          </a:prstGeom>
        </p:spPr>
      </p:pic>
      <p:sp>
        <p:nvSpPr>
          <p:cNvPr id="6" name="TextBox 5">
            <a:extLst>
              <a:ext uri="{FF2B5EF4-FFF2-40B4-BE49-F238E27FC236}">
                <a16:creationId xmlns:a16="http://schemas.microsoft.com/office/drawing/2014/main" id="{755C1550-A094-4564-52A5-7127D3DE47B8}"/>
              </a:ext>
            </a:extLst>
          </p:cNvPr>
          <p:cNvSpPr txBox="1"/>
          <p:nvPr/>
        </p:nvSpPr>
        <p:spPr>
          <a:xfrm>
            <a:off x="8332233" y="2392707"/>
            <a:ext cx="3567982" cy="3108543"/>
          </a:xfrm>
          <a:prstGeom prst="rect">
            <a:avLst/>
          </a:prstGeom>
          <a:noFill/>
        </p:spPr>
        <p:txBody>
          <a:bodyPr wrap="square" rtlCol="0">
            <a:spAutoFit/>
          </a:bodyPr>
          <a:lstStyle/>
          <a:p>
            <a:r>
              <a:rPr lang="en-US" sz="2800" dirty="0">
                <a:solidFill>
                  <a:schemeClr val="tx1">
                    <a:lumMod val="85000"/>
                    <a:lumOff val="15000"/>
                  </a:schemeClr>
                </a:solidFill>
                <a:latin typeface="Algerian" panose="04020705040A02060702" pitchFamily="82" charset="0"/>
              </a:rPr>
              <a:t>from the dataset 'cp', '</a:t>
            </a:r>
            <a:r>
              <a:rPr lang="en-US" sz="2800" dirty="0" err="1">
                <a:solidFill>
                  <a:schemeClr val="tx1">
                    <a:lumMod val="85000"/>
                    <a:lumOff val="15000"/>
                  </a:schemeClr>
                </a:solidFill>
                <a:latin typeface="Algerian" panose="04020705040A02060702" pitchFamily="82" charset="0"/>
              </a:rPr>
              <a:t>thal</a:t>
            </a:r>
            <a:r>
              <a:rPr lang="en-US" sz="2800" dirty="0">
                <a:solidFill>
                  <a:schemeClr val="tx1">
                    <a:lumMod val="85000"/>
                    <a:lumOff val="15000"/>
                  </a:schemeClr>
                </a:solidFill>
                <a:latin typeface="Algerian" panose="04020705040A02060702" pitchFamily="82" charset="0"/>
              </a:rPr>
              <a:t>' and 'slope' are categorical variables we'll turn them into dummy variables</a:t>
            </a:r>
            <a:r>
              <a:rPr lang="en-US" dirty="0">
                <a:solidFill>
                  <a:schemeClr val="tx1">
                    <a:lumMod val="85000"/>
                    <a:lumOff val="15000"/>
                  </a:schemeClr>
                </a:solidFill>
                <a:latin typeface="Algerian" panose="04020705040A02060702" pitchFamily="82" charset="0"/>
              </a:rPr>
              <a:t>.</a:t>
            </a:r>
            <a:endParaRPr lang="en-IN" dirty="0">
              <a:solidFill>
                <a:schemeClr val="tx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val="4094972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E0932-56E4-04FA-05B7-6312B43B2E80}"/>
              </a:ext>
            </a:extLst>
          </p:cNvPr>
          <p:cNvSpPr>
            <a:spLocks noGrp="1"/>
          </p:cNvSpPr>
          <p:nvPr>
            <p:ph type="title"/>
          </p:nvPr>
        </p:nvSpPr>
        <p:spPr/>
        <p:txBody>
          <a:bodyPr/>
          <a:lstStyle/>
          <a:p>
            <a:r>
              <a:rPr lang="en-IN" dirty="0"/>
              <a:t>MACHINE LEARNING MODELS</a:t>
            </a:r>
          </a:p>
        </p:txBody>
      </p:sp>
      <p:sp>
        <p:nvSpPr>
          <p:cNvPr id="4" name="Text Placeholder 3">
            <a:extLst>
              <a:ext uri="{FF2B5EF4-FFF2-40B4-BE49-F238E27FC236}">
                <a16:creationId xmlns:a16="http://schemas.microsoft.com/office/drawing/2014/main" id="{ACF1750C-29DB-8E6D-5905-EF79F83A3C10}"/>
              </a:ext>
            </a:extLst>
          </p:cNvPr>
          <p:cNvSpPr>
            <a:spLocks noGrp="1"/>
          </p:cNvSpPr>
          <p:nvPr>
            <p:ph type="body" sz="half" idx="2"/>
          </p:nvPr>
        </p:nvSpPr>
        <p:spPr/>
        <p:txBody>
          <a:bodyPr>
            <a:normAutofit/>
          </a:bodyPr>
          <a:lstStyle/>
          <a:p>
            <a:r>
              <a:rPr lang="en-IN" sz="2800" dirty="0"/>
              <a:t>MODEL BULIDING</a:t>
            </a:r>
          </a:p>
        </p:txBody>
      </p:sp>
      <p:sp>
        <p:nvSpPr>
          <p:cNvPr id="6" name="TextBox 5">
            <a:extLst>
              <a:ext uri="{FF2B5EF4-FFF2-40B4-BE49-F238E27FC236}">
                <a16:creationId xmlns:a16="http://schemas.microsoft.com/office/drawing/2014/main" id="{7A5A4550-D10D-BE1E-40ED-6130D9A9108D}"/>
              </a:ext>
            </a:extLst>
          </p:cNvPr>
          <p:cNvSpPr txBox="1"/>
          <p:nvPr/>
        </p:nvSpPr>
        <p:spPr>
          <a:xfrm>
            <a:off x="0" y="0"/>
            <a:ext cx="12192000" cy="4517136"/>
          </a:xfrm>
          <a:prstGeom prst="rect">
            <a:avLst/>
          </a:prstGeom>
          <a:solidFill>
            <a:schemeClr val="accent3">
              <a:lumMod val="20000"/>
              <a:lumOff val="80000"/>
            </a:schemeClr>
          </a:solidFill>
        </p:spPr>
        <p:txBody>
          <a:bodyPr wrap="square" rtlCol="0">
            <a:spAutoFit/>
          </a:bodyPr>
          <a:lstStyle/>
          <a:p>
            <a:endParaRPr lang="en-IN" dirty="0"/>
          </a:p>
        </p:txBody>
      </p:sp>
      <p:pic>
        <p:nvPicPr>
          <p:cNvPr id="7" name="Picture 2" descr="Learn Machine Learning - [2022] Best Machine Learning Tutorials | Hackr.io">
            <a:extLst>
              <a:ext uri="{FF2B5EF4-FFF2-40B4-BE49-F238E27FC236}">
                <a16:creationId xmlns:a16="http://schemas.microsoft.com/office/drawing/2014/main" id="{5B9992E8-058F-2C0F-23FC-2D8168EAD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233" y="375605"/>
            <a:ext cx="5156552" cy="37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393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Logistic Regression</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097280" y="2120900"/>
            <a:ext cx="4639736" cy="3907038"/>
          </a:xfrm>
        </p:spPr>
        <p:txBody>
          <a:bodyPr>
            <a:noAutofit/>
          </a:bodyPr>
          <a:lstStyle/>
          <a:p>
            <a:pPr>
              <a:buFont typeface="Arial" panose="020B0604020202020204" pitchFamily="34" charset="0"/>
              <a:buChar char="•"/>
            </a:pPr>
            <a:r>
              <a:rPr lang="en-IN" sz="1800" dirty="0">
                <a:solidFill>
                  <a:schemeClr val="tx1"/>
                </a:solidFill>
              </a:rPr>
              <a:t>Library used : </a:t>
            </a:r>
            <a:r>
              <a:rPr lang="en-IN" sz="1800" dirty="0" err="1">
                <a:solidFill>
                  <a:schemeClr val="tx1"/>
                </a:solidFill>
              </a:rPr>
              <a:t>sklearn.linear_model</a:t>
            </a:r>
            <a:r>
              <a:rPr lang="en-IN" sz="1800" dirty="0">
                <a:solidFill>
                  <a:schemeClr val="tx1"/>
                </a:solidFill>
              </a:rPr>
              <a:t> (</a:t>
            </a:r>
            <a:r>
              <a:rPr lang="en-IN" sz="1800" dirty="0" err="1">
                <a:solidFill>
                  <a:schemeClr val="tx1"/>
                </a:solidFill>
              </a:rPr>
              <a:t>LogisticRegression</a:t>
            </a:r>
            <a:r>
              <a:rPr lang="en-IN" sz="1800" dirty="0">
                <a:solidFill>
                  <a:schemeClr val="tx1"/>
                </a:solidFill>
              </a:rPr>
              <a:t>)</a:t>
            </a:r>
          </a:p>
          <a:p>
            <a:pPr>
              <a:buFont typeface="Arial" panose="020B0604020202020204" pitchFamily="34" charset="0"/>
              <a:buChar char="•"/>
            </a:pPr>
            <a:r>
              <a:rPr lang="es-ES" sz="1800" dirty="0">
                <a:solidFill>
                  <a:schemeClr val="tx1"/>
                </a:solidFill>
              </a:rPr>
              <a:t>P(Y=1|X) </a:t>
            </a:r>
            <a:r>
              <a:rPr lang="es-ES" sz="1800" dirty="0" err="1">
                <a:solidFill>
                  <a:schemeClr val="tx1"/>
                </a:solidFill>
              </a:rPr>
              <a:t>or</a:t>
            </a:r>
            <a:r>
              <a:rPr lang="es-ES" sz="1800" dirty="0">
                <a:solidFill>
                  <a:schemeClr val="tx1"/>
                </a:solidFill>
              </a:rPr>
              <a:t> P(Y=0|X)</a:t>
            </a:r>
          </a:p>
          <a:p>
            <a:pPr marL="285750" indent="-285750">
              <a:buFont typeface="Arial" panose="020B0604020202020204" pitchFamily="34" charset="0"/>
              <a:buChar char="•"/>
            </a:pPr>
            <a:r>
              <a:rPr lang="en-IN" sz="1800" dirty="0">
                <a:solidFill>
                  <a:schemeClr val="tx1"/>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800" dirty="0">
                <a:solidFill>
                  <a:schemeClr val="tx1"/>
                </a:solidFill>
              </a:rPr>
              <a:t>Accuracy : 79%</a:t>
            </a:r>
          </a:p>
          <a:p>
            <a:pPr marL="285750" indent="-285750">
              <a:buFont typeface="Arial" panose="020B0604020202020204" pitchFamily="34" charset="0"/>
              <a:buChar char="•"/>
            </a:pPr>
            <a:r>
              <a:rPr lang="en-IN" sz="1800" dirty="0">
                <a:solidFill>
                  <a:schemeClr val="tx1"/>
                </a:solidFill>
              </a:rPr>
              <a:t>Recall : 0 - 74 %, 1 – 83 %</a:t>
            </a:r>
          </a:p>
          <a:p>
            <a:pPr marL="285750" indent="-285750">
              <a:buFont typeface="Arial" panose="020B0604020202020204" pitchFamily="34" charset="0"/>
              <a:buChar char="•"/>
            </a:pPr>
            <a:r>
              <a:rPr lang="en-IN" sz="1800" dirty="0">
                <a:solidFill>
                  <a:schemeClr val="tx1"/>
                </a:solidFill>
              </a:rPr>
              <a:t>Precision :  0 – 82 %, 1 – 76%</a:t>
            </a:r>
          </a:p>
        </p:txBody>
      </p:sp>
      <p:pic>
        <p:nvPicPr>
          <p:cNvPr id="6" name="Content Placeholder 5">
            <a:extLst>
              <a:ext uri="{FF2B5EF4-FFF2-40B4-BE49-F238E27FC236}">
                <a16:creationId xmlns:a16="http://schemas.microsoft.com/office/drawing/2014/main" id="{F95FA89C-660B-7207-539B-0A63D45AD8A4}"/>
              </a:ext>
            </a:extLst>
          </p:cNvPr>
          <p:cNvPicPr>
            <a:picLocks noGrp="1" noChangeAspect="1"/>
          </p:cNvPicPr>
          <p:nvPr>
            <p:ph sz="half" idx="2"/>
          </p:nvPr>
        </p:nvPicPr>
        <p:blipFill>
          <a:blip r:embed="rId2"/>
          <a:stretch>
            <a:fillRect/>
          </a:stretch>
        </p:blipFill>
        <p:spPr>
          <a:xfrm>
            <a:off x="6633577" y="2120900"/>
            <a:ext cx="4333875" cy="3587442"/>
          </a:xfrm>
        </p:spPr>
      </p:pic>
    </p:spTree>
    <p:extLst>
      <p:ext uri="{BB962C8B-B14F-4D97-AF65-F5344CB8AC3E}">
        <p14:creationId xmlns:p14="http://schemas.microsoft.com/office/powerpoint/2010/main" val="3402439971"/>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Support Vector Machine (SVM)</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168301" y="2280698"/>
            <a:ext cx="4639736" cy="3907038"/>
          </a:xfrm>
        </p:spPr>
        <p:txBody>
          <a:bodyPr>
            <a:noAutofit/>
          </a:bodyPr>
          <a:lstStyle/>
          <a:p>
            <a:pPr>
              <a:buFont typeface="Arial" panose="020B0604020202020204" pitchFamily="34" charset="0"/>
              <a:buChar char="•"/>
            </a:pPr>
            <a:r>
              <a:rPr lang="en-IN" sz="1400" dirty="0">
                <a:solidFill>
                  <a:srgbClr val="000000"/>
                </a:solidFill>
                <a:latin typeface="Helvetica Neue"/>
              </a:rPr>
              <a:t>Library used : </a:t>
            </a:r>
            <a:r>
              <a:rPr lang="en-IN" sz="1400" dirty="0" err="1">
                <a:solidFill>
                  <a:srgbClr val="000000"/>
                </a:solidFill>
                <a:latin typeface="Helvetica Neue"/>
              </a:rPr>
              <a:t>sklearn.svm</a:t>
            </a:r>
            <a:r>
              <a:rPr lang="en-IN" sz="1400" dirty="0">
                <a:solidFill>
                  <a:srgbClr val="000000"/>
                </a:solidFill>
                <a:latin typeface="Helvetica Neue"/>
              </a:rPr>
              <a:t> (SVC)</a:t>
            </a:r>
          </a:p>
          <a:p>
            <a:pPr>
              <a:buFont typeface="Arial" panose="020B0604020202020204" pitchFamily="34" charset="0"/>
              <a:buChar char="•"/>
            </a:pPr>
            <a:r>
              <a:rPr lang="en-US" sz="1400" b="0" i="0" dirty="0">
                <a:solidFill>
                  <a:srgbClr val="000000"/>
                </a:solidFill>
                <a:effectLst/>
                <a:latin typeface="Helvetica Neue"/>
              </a:rPr>
              <a:t>SVM allows for more accurate machine learning because it’s multidimensional.</a:t>
            </a:r>
          </a:p>
          <a:p>
            <a:pPr>
              <a:buFont typeface="Arial" panose="020B0604020202020204" pitchFamily="34" charset="0"/>
              <a:buChar char="•"/>
            </a:pPr>
            <a:r>
              <a:rPr lang="en-IN" sz="1400" dirty="0">
                <a:solidFill>
                  <a:srgbClr val="000000"/>
                </a:solidFill>
                <a:latin typeface="Helvetica Neue"/>
              </a:rPr>
              <a:t>Feature Scaling was performed after splitting the dataset to avoid information leakage on testing dataset by using Standardization method.</a:t>
            </a:r>
          </a:p>
          <a:p>
            <a:pPr>
              <a:buFont typeface="Arial" panose="020B0604020202020204" pitchFamily="34" charset="0"/>
              <a:buChar char="•"/>
            </a:pPr>
            <a:r>
              <a:rPr lang="en-IN" sz="1400" dirty="0">
                <a:solidFill>
                  <a:srgbClr val="000000"/>
                </a:solidFill>
                <a:latin typeface="Helvetica Neue"/>
              </a:rPr>
              <a:t>Accuracy : 100%</a:t>
            </a:r>
          </a:p>
          <a:p>
            <a:pPr>
              <a:buFont typeface="Arial" panose="020B0604020202020204" pitchFamily="34" charset="0"/>
              <a:buChar char="•"/>
            </a:pPr>
            <a:r>
              <a:rPr lang="en-IN" sz="1400" dirty="0">
                <a:solidFill>
                  <a:srgbClr val="000000"/>
                </a:solidFill>
                <a:latin typeface="Helvetica Neue"/>
              </a:rPr>
              <a:t>Recall : 0 - 99 %, 1 –  100 %</a:t>
            </a:r>
          </a:p>
          <a:p>
            <a:pPr>
              <a:buFont typeface="Arial" panose="020B0604020202020204" pitchFamily="34" charset="0"/>
              <a:buChar char="•"/>
            </a:pPr>
            <a:r>
              <a:rPr lang="en-IN" sz="1400" dirty="0">
                <a:solidFill>
                  <a:srgbClr val="000000"/>
                </a:solidFill>
                <a:latin typeface="Helvetica Neue"/>
              </a:rPr>
              <a:t>Precision :  0 – 100 %, 1 – 99 %</a:t>
            </a:r>
          </a:p>
        </p:txBody>
      </p:sp>
      <p:pic>
        <p:nvPicPr>
          <p:cNvPr id="8" name="Content Placeholder 7">
            <a:extLst>
              <a:ext uri="{FF2B5EF4-FFF2-40B4-BE49-F238E27FC236}">
                <a16:creationId xmlns:a16="http://schemas.microsoft.com/office/drawing/2014/main" id="{4DB62258-A7B1-17CA-939D-5CF90F6203FA}"/>
              </a:ext>
            </a:extLst>
          </p:cNvPr>
          <p:cNvPicPr>
            <a:picLocks noGrp="1" noChangeAspect="1"/>
          </p:cNvPicPr>
          <p:nvPr>
            <p:ph sz="half" idx="2"/>
          </p:nvPr>
        </p:nvPicPr>
        <p:blipFill>
          <a:blip r:embed="rId2"/>
          <a:stretch>
            <a:fillRect/>
          </a:stretch>
        </p:blipFill>
        <p:spPr>
          <a:xfrm>
            <a:off x="6224166" y="2104660"/>
            <a:ext cx="4381289" cy="3494600"/>
          </a:xfrm>
        </p:spPr>
      </p:pic>
    </p:spTree>
    <p:extLst>
      <p:ext uri="{BB962C8B-B14F-4D97-AF65-F5344CB8AC3E}">
        <p14:creationId xmlns:p14="http://schemas.microsoft.com/office/powerpoint/2010/main" val="15624472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Support Vector Machine (SVM)</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lstStyle/>
          <a:p>
            <a:endParaRPr lang="en-IN" dirty="0"/>
          </a:p>
        </p:txBody>
      </p:sp>
      <p:pic>
        <p:nvPicPr>
          <p:cNvPr id="7" name="Picture 6">
            <a:extLst>
              <a:ext uri="{FF2B5EF4-FFF2-40B4-BE49-F238E27FC236}">
                <a16:creationId xmlns:a16="http://schemas.microsoft.com/office/drawing/2014/main" id="{7CCE1543-0835-2A12-1E79-F7848554B30D}"/>
              </a:ext>
            </a:extLst>
          </p:cNvPr>
          <p:cNvPicPr>
            <a:picLocks noChangeAspect="1"/>
          </p:cNvPicPr>
          <p:nvPr/>
        </p:nvPicPr>
        <p:blipFill>
          <a:blip r:embed="rId2"/>
          <a:stretch>
            <a:fillRect/>
          </a:stretch>
        </p:blipFill>
        <p:spPr>
          <a:xfrm>
            <a:off x="1097280" y="2120900"/>
            <a:ext cx="4578776" cy="2264670"/>
          </a:xfrm>
          <a:prstGeom prst="rect">
            <a:avLst/>
          </a:prstGeom>
        </p:spPr>
      </p:pic>
      <p:sp>
        <p:nvSpPr>
          <p:cNvPr id="10" name="Content Placeholder 9">
            <a:extLst>
              <a:ext uri="{FF2B5EF4-FFF2-40B4-BE49-F238E27FC236}">
                <a16:creationId xmlns:a16="http://schemas.microsoft.com/office/drawing/2014/main" id="{7D0D6E76-72E1-C1E0-CC71-71083338B612}"/>
              </a:ext>
            </a:extLst>
          </p:cNvPr>
          <p:cNvSpPr>
            <a:spLocks noGrp="1"/>
          </p:cNvSpPr>
          <p:nvPr>
            <p:ph sz="half" idx="2"/>
          </p:nvPr>
        </p:nvSpPr>
        <p:spPr/>
        <p:txBody>
          <a:bodyPr/>
          <a:lstStyle/>
          <a:p>
            <a:endParaRPr lang="en-IN"/>
          </a:p>
        </p:txBody>
      </p:sp>
      <p:pic>
        <p:nvPicPr>
          <p:cNvPr id="12" name="Picture 11">
            <a:extLst>
              <a:ext uri="{FF2B5EF4-FFF2-40B4-BE49-F238E27FC236}">
                <a16:creationId xmlns:a16="http://schemas.microsoft.com/office/drawing/2014/main" id="{3F3CC58E-AEB2-887D-32CB-0778C7426EBB}"/>
              </a:ext>
            </a:extLst>
          </p:cNvPr>
          <p:cNvPicPr>
            <a:picLocks noChangeAspect="1"/>
          </p:cNvPicPr>
          <p:nvPr/>
        </p:nvPicPr>
        <p:blipFill>
          <a:blip r:embed="rId3"/>
          <a:stretch>
            <a:fillRect/>
          </a:stretch>
        </p:blipFill>
        <p:spPr>
          <a:xfrm>
            <a:off x="6576904" y="2120900"/>
            <a:ext cx="4578776" cy="3622953"/>
          </a:xfrm>
          <a:prstGeom prst="rect">
            <a:avLst/>
          </a:prstGeom>
        </p:spPr>
      </p:pic>
      <p:pic>
        <p:nvPicPr>
          <p:cNvPr id="14" name="Picture 13">
            <a:extLst>
              <a:ext uri="{FF2B5EF4-FFF2-40B4-BE49-F238E27FC236}">
                <a16:creationId xmlns:a16="http://schemas.microsoft.com/office/drawing/2014/main" id="{0F86FF32-3A6B-0539-3A26-A5A23DCFACD9}"/>
              </a:ext>
            </a:extLst>
          </p:cNvPr>
          <p:cNvPicPr>
            <a:picLocks noChangeAspect="1"/>
          </p:cNvPicPr>
          <p:nvPr/>
        </p:nvPicPr>
        <p:blipFill>
          <a:blip r:embed="rId4"/>
          <a:stretch>
            <a:fillRect/>
          </a:stretch>
        </p:blipFill>
        <p:spPr>
          <a:xfrm>
            <a:off x="2104007" y="4385570"/>
            <a:ext cx="3187084" cy="1390983"/>
          </a:xfrm>
          <a:prstGeom prst="rect">
            <a:avLst/>
          </a:prstGeom>
        </p:spPr>
      </p:pic>
    </p:spTree>
    <p:extLst>
      <p:ext uri="{BB962C8B-B14F-4D97-AF65-F5344CB8AC3E}">
        <p14:creationId xmlns:p14="http://schemas.microsoft.com/office/powerpoint/2010/main" val="230974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6F8183-60F6-39A9-09B3-8FB5151D2BE5}"/>
              </a:ext>
            </a:extLst>
          </p:cNvPr>
          <p:cNvPicPr>
            <a:picLocks noGrp="1" noChangeAspect="1"/>
          </p:cNvPicPr>
          <p:nvPr>
            <p:ph type="pic" idx="1"/>
          </p:nvPr>
        </p:nvPicPr>
        <p:blipFill>
          <a:blip r:embed="rId2"/>
          <a:srcRect t="6949" b="6949"/>
          <a:stretch/>
        </p:blipFill>
        <p:spPr>
          <a:xfrm>
            <a:off x="0" y="0"/>
            <a:ext cx="12249903" cy="4578350"/>
          </a:xfrm>
        </p:spPr>
      </p:pic>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Naive bayes Classification</a:t>
            </a:r>
            <a:endParaRPr lang="en-IN" dirty="0"/>
          </a:p>
        </p:txBody>
      </p:sp>
    </p:spTree>
    <p:extLst>
      <p:ext uri="{BB962C8B-B14F-4D97-AF65-F5344CB8AC3E}">
        <p14:creationId xmlns:p14="http://schemas.microsoft.com/office/powerpoint/2010/main" val="404224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5E04B011-C90D-0572-E3DD-ED64CC4D2E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E5AC5F81-062A-6BB6-C88C-6AAD03586818}"/>
              </a:ext>
            </a:extLst>
          </p:cNvPr>
          <p:cNvSpPr txBox="1"/>
          <p:nvPr/>
        </p:nvSpPr>
        <p:spPr>
          <a:xfrm>
            <a:off x="0" y="0"/>
            <a:ext cx="12192000" cy="6432605"/>
          </a:xfrm>
          <a:prstGeom prst="rect">
            <a:avLst/>
          </a:prstGeom>
          <a:solidFill>
            <a:srgbClr val="99CCFF"/>
          </a:solidFill>
        </p:spPr>
        <p:txBody>
          <a:bodyPr wrap="square" rtlCol="0">
            <a:spAutoFit/>
          </a:bodyPr>
          <a:lstStyle/>
          <a:p>
            <a:endParaRPr lang="en-IN" dirty="0"/>
          </a:p>
        </p:txBody>
      </p:sp>
      <p:pic>
        <p:nvPicPr>
          <p:cNvPr id="1036" name="Picture 12" descr="What is the data science lifecycle? - Online Manipal">
            <a:extLst>
              <a:ext uri="{FF2B5EF4-FFF2-40B4-BE49-F238E27FC236}">
                <a16:creationId xmlns:a16="http://schemas.microsoft.com/office/drawing/2014/main" id="{0F73D407-3A34-4B02-E8D4-66CF67C4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798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wheel(1)">
                                      <p:cBhvr>
                                        <p:cTn id="7" dur="2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K - Nearest Neighbour</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normAutofit/>
          </a:bodyPr>
          <a:lstStyle/>
          <a:p>
            <a:pPr marL="285750" indent="-285750">
              <a:buFont typeface="Arial" panose="020B0604020202020204" pitchFamily="34" charset="0"/>
              <a:buChar char="•"/>
            </a:pPr>
            <a:r>
              <a:rPr lang="en-IN" sz="1600" dirty="0">
                <a:solidFill>
                  <a:schemeClr val="tx1">
                    <a:lumMod val="95000"/>
                    <a:lumOff val="5000"/>
                  </a:schemeClr>
                </a:solidFill>
              </a:rPr>
              <a:t>Library used : </a:t>
            </a:r>
            <a:r>
              <a:rPr lang="en-IN" sz="1600" dirty="0" err="1">
                <a:solidFill>
                  <a:schemeClr val="tx1">
                    <a:lumMod val="95000"/>
                    <a:lumOff val="5000"/>
                  </a:schemeClr>
                </a:solidFill>
              </a:rPr>
              <a:t>sklearn.neighbors</a:t>
            </a:r>
            <a:r>
              <a:rPr lang="en-IN" sz="1600" dirty="0">
                <a:solidFill>
                  <a:schemeClr val="tx1">
                    <a:lumMod val="95000"/>
                    <a:lumOff val="5000"/>
                  </a:schemeClr>
                </a:solidFill>
              </a:rPr>
              <a:t> (</a:t>
            </a:r>
            <a:r>
              <a:rPr lang="en-IN" sz="1600" dirty="0" err="1">
                <a:solidFill>
                  <a:schemeClr val="tx1">
                    <a:lumMod val="95000"/>
                    <a:lumOff val="5000"/>
                  </a:schemeClr>
                </a:solidFill>
              </a:rPr>
              <a:t>KNeighborsClassifier</a:t>
            </a:r>
            <a:r>
              <a:rPr lang="en-IN" sz="1600" dirty="0">
                <a:solidFill>
                  <a:schemeClr val="tx1">
                    <a:lumMod val="95000"/>
                    <a:lumOff val="5000"/>
                  </a:schemeClr>
                </a:solidFill>
              </a:rPr>
              <a:t>)</a:t>
            </a:r>
          </a:p>
          <a:p>
            <a:pPr marL="285750" indent="-285750">
              <a:buFont typeface="Arial" panose="020B0604020202020204" pitchFamily="34" charset="0"/>
              <a:buChar char="•"/>
            </a:pPr>
            <a:r>
              <a:rPr lang="en-IN" sz="1600" dirty="0">
                <a:solidFill>
                  <a:schemeClr val="tx1">
                    <a:lumMod val="95000"/>
                    <a:lumOff val="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95000"/>
                    <a:lumOff val="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95000"/>
                    <a:lumOff val="5000"/>
                  </a:schemeClr>
                </a:solidFill>
              </a:rPr>
              <a:t>Accuracy : 97%</a:t>
            </a:r>
          </a:p>
          <a:p>
            <a:pPr marL="285750" indent="-285750">
              <a:buFont typeface="Arial" panose="020B0604020202020204" pitchFamily="34" charset="0"/>
              <a:buChar char="•"/>
            </a:pPr>
            <a:r>
              <a:rPr lang="en-IN" sz="1600" dirty="0">
                <a:solidFill>
                  <a:schemeClr val="tx1">
                    <a:lumMod val="95000"/>
                    <a:lumOff val="5000"/>
                  </a:schemeClr>
                </a:solidFill>
              </a:rPr>
              <a:t>Recall : 0 - 95 %, 1 – 100 %</a:t>
            </a:r>
          </a:p>
          <a:p>
            <a:pPr marL="285750" indent="-285750">
              <a:buFont typeface="Arial" panose="020B0604020202020204" pitchFamily="34" charset="0"/>
              <a:buChar char="•"/>
            </a:pPr>
            <a:r>
              <a:rPr lang="en-IN" sz="1600" dirty="0">
                <a:solidFill>
                  <a:schemeClr val="tx1">
                    <a:lumMod val="95000"/>
                    <a:lumOff val="5000"/>
                  </a:schemeClr>
                </a:solidFill>
              </a:rPr>
              <a:t>Precision :  0 – 100 %, 1 – 95 %</a:t>
            </a:r>
          </a:p>
        </p:txBody>
      </p:sp>
      <p:pic>
        <p:nvPicPr>
          <p:cNvPr id="8" name="Content Placeholder 7">
            <a:extLst>
              <a:ext uri="{FF2B5EF4-FFF2-40B4-BE49-F238E27FC236}">
                <a16:creationId xmlns:a16="http://schemas.microsoft.com/office/drawing/2014/main" id="{4AC99968-8929-4157-63C7-4B182549ADF9}"/>
              </a:ext>
            </a:extLst>
          </p:cNvPr>
          <p:cNvPicPr>
            <a:picLocks noGrp="1" noChangeAspect="1"/>
          </p:cNvPicPr>
          <p:nvPr>
            <p:ph sz="half" idx="2"/>
          </p:nvPr>
        </p:nvPicPr>
        <p:blipFill>
          <a:blip r:embed="rId2"/>
          <a:stretch>
            <a:fillRect/>
          </a:stretch>
        </p:blipFill>
        <p:spPr>
          <a:xfrm>
            <a:off x="6516688" y="2150016"/>
            <a:ext cx="4638675" cy="3689855"/>
          </a:xfrm>
        </p:spPr>
      </p:pic>
    </p:spTree>
    <p:extLst>
      <p:ext uri="{BB962C8B-B14F-4D97-AF65-F5344CB8AC3E}">
        <p14:creationId xmlns:p14="http://schemas.microsoft.com/office/powerpoint/2010/main" val="265937244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lumMod val="85000"/>
                  </a:schemeClr>
                </a:solidFill>
              </a:rPr>
              <a:t>Decision Tree</a:t>
            </a:r>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a:xfrm>
            <a:off x="1221567" y="2138655"/>
            <a:ext cx="9067652" cy="3748193"/>
          </a:xfrm>
        </p:spPr>
        <p:txBody>
          <a:bodyPr>
            <a:normAutofit/>
          </a:bodyPr>
          <a:lstStyle/>
          <a:p>
            <a:pPr marL="285750" indent="-285750">
              <a:buFont typeface="Arial" panose="020B0604020202020204" pitchFamily="34" charset="0"/>
              <a:buChar char="•"/>
            </a:pPr>
            <a:r>
              <a:rPr lang="en-IN" sz="1600" dirty="0">
                <a:solidFill>
                  <a:schemeClr val="tx1">
                    <a:lumMod val="85000"/>
                    <a:lumOff val="15000"/>
                  </a:schemeClr>
                </a:solidFill>
              </a:rPr>
              <a:t>Library used : </a:t>
            </a:r>
            <a:r>
              <a:rPr lang="en-IN" sz="1600" dirty="0" err="1">
                <a:solidFill>
                  <a:schemeClr val="tx1">
                    <a:lumMod val="85000"/>
                    <a:lumOff val="15000"/>
                  </a:schemeClr>
                </a:solidFill>
              </a:rPr>
              <a:t>sklearn.tree</a:t>
            </a:r>
            <a:r>
              <a:rPr lang="en-IN" sz="1600" dirty="0">
                <a:solidFill>
                  <a:schemeClr val="tx1">
                    <a:lumMod val="85000"/>
                    <a:lumOff val="15000"/>
                  </a:schemeClr>
                </a:solidFill>
              </a:rPr>
              <a:t> (</a:t>
            </a:r>
            <a:r>
              <a:rPr lang="en-IN" sz="1600" dirty="0" err="1">
                <a:solidFill>
                  <a:schemeClr val="tx1">
                    <a:lumMod val="85000"/>
                    <a:lumOff val="15000"/>
                  </a:schemeClr>
                </a:solidFill>
              </a:rPr>
              <a:t>DecisionTreeClassifier</a:t>
            </a:r>
            <a:r>
              <a:rPr lang="en-IN" sz="1600" dirty="0">
                <a:solidFill>
                  <a:schemeClr val="tx1">
                    <a:lumMod val="85000"/>
                    <a:lumOff val="15000"/>
                  </a:schemeClr>
                </a:solidFill>
              </a:rPr>
              <a:t>)</a:t>
            </a:r>
          </a:p>
          <a:p>
            <a:pPr marL="285750" indent="-285750">
              <a:buFont typeface="Arial" panose="020B0604020202020204" pitchFamily="34" charset="0"/>
              <a:buChar char="•"/>
            </a:pPr>
            <a:r>
              <a:rPr lang="en-IN" sz="1600" dirty="0">
                <a:solidFill>
                  <a:schemeClr val="tx1">
                    <a:lumMod val="85000"/>
                    <a:lumOff val="1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85000"/>
                    <a:lumOff val="1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85000"/>
                    <a:lumOff val="15000"/>
                  </a:schemeClr>
                </a:solidFill>
              </a:rPr>
              <a:t>Accuracy : 97%</a:t>
            </a:r>
          </a:p>
          <a:p>
            <a:pPr marL="285750" indent="-285750">
              <a:buFont typeface="Arial" panose="020B0604020202020204" pitchFamily="34" charset="0"/>
              <a:buChar char="•"/>
            </a:pPr>
            <a:r>
              <a:rPr lang="en-IN" sz="1600" dirty="0">
                <a:solidFill>
                  <a:schemeClr val="tx1">
                    <a:lumMod val="85000"/>
                    <a:lumOff val="15000"/>
                  </a:schemeClr>
                </a:solidFill>
              </a:rPr>
              <a:t>Recall : 0 - 95 %, 1 – 100 %</a:t>
            </a:r>
          </a:p>
          <a:p>
            <a:pPr marL="285750" indent="-285750">
              <a:buFont typeface="Arial" panose="020B0604020202020204" pitchFamily="34" charset="0"/>
              <a:buChar char="•"/>
            </a:pPr>
            <a:r>
              <a:rPr lang="en-IN" sz="1600" dirty="0">
                <a:solidFill>
                  <a:schemeClr val="tx1">
                    <a:lumMod val="85000"/>
                    <a:lumOff val="15000"/>
                  </a:schemeClr>
                </a:solidFill>
              </a:rPr>
              <a:t>Precision :  0 – 100 %, 1 – 95%</a:t>
            </a:r>
          </a:p>
        </p:txBody>
      </p:sp>
    </p:spTree>
    <p:extLst>
      <p:ext uri="{BB962C8B-B14F-4D97-AF65-F5344CB8AC3E}">
        <p14:creationId xmlns:p14="http://schemas.microsoft.com/office/powerpoint/2010/main" val="20793061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Random Forest</a:t>
            </a:r>
            <a:endParaRPr lang="en-IN" dirty="0"/>
          </a:p>
        </p:txBody>
      </p:sp>
      <p:sp>
        <p:nvSpPr>
          <p:cNvPr id="4" name="Picture Placeholder 3">
            <a:extLst>
              <a:ext uri="{FF2B5EF4-FFF2-40B4-BE49-F238E27FC236}">
                <a16:creationId xmlns:a16="http://schemas.microsoft.com/office/drawing/2014/main" id="{0B15462E-0175-DCFF-61ED-7948EC534BE5}"/>
              </a:ext>
            </a:extLst>
          </p:cNvPr>
          <p:cNvSpPr>
            <a:spLocks noGrp="1"/>
          </p:cNvSpPr>
          <p:nvPr>
            <p:ph type="pic" idx="1"/>
          </p:nvPr>
        </p:nvSpPr>
        <p:spPr/>
      </p:sp>
      <p:pic>
        <p:nvPicPr>
          <p:cNvPr id="7" name="Picture 6">
            <a:extLst>
              <a:ext uri="{FF2B5EF4-FFF2-40B4-BE49-F238E27FC236}">
                <a16:creationId xmlns:a16="http://schemas.microsoft.com/office/drawing/2014/main" id="{DF8A385F-C2BD-7D6A-6F08-BE99D7D9D185}"/>
              </a:ext>
            </a:extLst>
          </p:cNvPr>
          <p:cNvPicPr>
            <a:picLocks noChangeAspect="1"/>
          </p:cNvPicPr>
          <p:nvPr/>
        </p:nvPicPr>
        <p:blipFill>
          <a:blip r:embed="rId2"/>
          <a:stretch>
            <a:fillRect/>
          </a:stretch>
        </p:blipFill>
        <p:spPr>
          <a:xfrm>
            <a:off x="1" y="0"/>
            <a:ext cx="12191984" cy="4578350"/>
          </a:xfrm>
          <a:prstGeom prst="rect">
            <a:avLst/>
          </a:prstGeom>
        </p:spPr>
      </p:pic>
    </p:spTree>
    <p:extLst>
      <p:ext uri="{BB962C8B-B14F-4D97-AF65-F5344CB8AC3E}">
        <p14:creationId xmlns:p14="http://schemas.microsoft.com/office/powerpoint/2010/main" val="389608441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94C5-7044-0F5A-EA17-349F160576BC}"/>
              </a:ext>
            </a:extLst>
          </p:cNvPr>
          <p:cNvSpPr>
            <a:spLocks noGrp="1"/>
          </p:cNvSpPr>
          <p:nvPr>
            <p:ph type="title"/>
          </p:nvPr>
        </p:nvSpPr>
        <p:spPr>
          <a:xfrm>
            <a:off x="1177179" y="384257"/>
            <a:ext cx="10058400" cy="1450757"/>
          </a:xfrm>
          <a:solidFill>
            <a:schemeClr val="tx1">
              <a:lumMod val="65000"/>
              <a:lumOff val="35000"/>
            </a:schemeClr>
          </a:solidFill>
        </p:spPr>
        <p:txBody>
          <a:bodyPr/>
          <a:lstStyle/>
          <a:p>
            <a:r>
              <a:rPr lang="en-US" dirty="0">
                <a:solidFill>
                  <a:schemeClr val="bg2"/>
                </a:solidFill>
              </a:rPr>
              <a:t>Creating Different Machine Learning Model </a:t>
            </a:r>
            <a:endParaRPr lang="en-IN" dirty="0">
              <a:solidFill>
                <a:schemeClr val="bg2"/>
              </a:solidFill>
            </a:endParaRPr>
          </a:p>
        </p:txBody>
      </p:sp>
      <p:pic>
        <p:nvPicPr>
          <p:cNvPr id="7170" name="Picture 2" descr="What is a machine learning model? | Microsoft Learn">
            <a:extLst>
              <a:ext uri="{FF2B5EF4-FFF2-40B4-BE49-F238E27FC236}">
                <a16:creationId xmlns:a16="http://schemas.microsoft.com/office/drawing/2014/main" id="{075112E0-2754-0B35-7858-DB9206AD1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179" y="1953088"/>
            <a:ext cx="9952145" cy="424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88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7E006-A4EB-DD38-3E86-D7EB6CFD795B}"/>
              </a:ext>
            </a:extLst>
          </p:cNvPr>
          <p:cNvPicPr>
            <a:picLocks noChangeAspect="1"/>
          </p:cNvPicPr>
          <p:nvPr/>
        </p:nvPicPr>
        <p:blipFill>
          <a:blip r:embed="rId2"/>
          <a:stretch>
            <a:fillRect/>
          </a:stretch>
        </p:blipFill>
        <p:spPr>
          <a:xfrm>
            <a:off x="174455" y="358019"/>
            <a:ext cx="2486025" cy="2200275"/>
          </a:xfrm>
          <a:prstGeom prst="rect">
            <a:avLst/>
          </a:prstGeom>
        </p:spPr>
      </p:pic>
      <p:pic>
        <p:nvPicPr>
          <p:cNvPr id="5" name="Picture 4">
            <a:extLst>
              <a:ext uri="{FF2B5EF4-FFF2-40B4-BE49-F238E27FC236}">
                <a16:creationId xmlns:a16="http://schemas.microsoft.com/office/drawing/2014/main" id="{8A6FBAAA-A556-F5D4-6A06-B8E7F06AC9D3}"/>
              </a:ext>
            </a:extLst>
          </p:cNvPr>
          <p:cNvPicPr>
            <a:picLocks noChangeAspect="1"/>
          </p:cNvPicPr>
          <p:nvPr/>
        </p:nvPicPr>
        <p:blipFill>
          <a:blip r:embed="rId3"/>
          <a:stretch>
            <a:fillRect/>
          </a:stretch>
        </p:blipFill>
        <p:spPr>
          <a:xfrm>
            <a:off x="3585931" y="519344"/>
            <a:ext cx="2305050" cy="2228850"/>
          </a:xfrm>
          <a:prstGeom prst="rect">
            <a:avLst/>
          </a:prstGeom>
        </p:spPr>
      </p:pic>
      <p:pic>
        <p:nvPicPr>
          <p:cNvPr id="7" name="Picture 6">
            <a:extLst>
              <a:ext uri="{FF2B5EF4-FFF2-40B4-BE49-F238E27FC236}">
                <a16:creationId xmlns:a16="http://schemas.microsoft.com/office/drawing/2014/main" id="{D217B7ED-DC12-C0BC-7F87-0FA65F5BCE13}"/>
              </a:ext>
            </a:extLst>
          </p:cNvPr>
          <p:cNvPicPr>
            <a:picLocks noChangeAspect="1"/>
          </p:cNvPicPr>
          <p:nvPr/>
        </p:nvPicPr>
        <p:blipFill>
          <a:blip r:embed="rId4"/>
          <a:stretch>
            <a:fillRect/>
          </a:stretch>
        </p:blipFill>
        <p:spPr>
          <a:xfrm>
            <a:off x="6630001" y="471719"/>
            <a:ext cx="2181225" cy="2276475"/>
          </a:xfrm>
          <a:prstGeom prst="rect">
            <a:avLst/>
          </a:prstGeom>
        </p:spPr>
      </p:pic>
      <p:pic>
        <p:nvPicPr>
          <p:cNvPr id="9" name="Picture 8">
            <a:extLst>
              <a:ext uri="{FF2B5EF4-FFF2-40B4-BE49-F238E27FC236}">
                <a16:creationId xmlns:a16="http://schemas.microsoft.com/office/drawing/2014/main" id="{4EBCFDC4-19D1-6898-AF82-A8F62B8D641A}"/>
              </a:ext>
            </a:extLst>
          </p:cNvPr>
          <p:cNvPicPr>
            <a:picLocks noChangeAspect="1"/>
          </p:cNvPicPr>
          <p:nvPr/>
        </p:nvPicPr>
        <p:blipFill>
          <a:blip r:embed="rId5"/>
          <a:stretch>
            <a:fillRect/>
          </a:stretch>
        </p:blipFill>
        <p:spPr>
          <a:xfrm>
            <a:off x="1744023" y="3429000"/>
            <a:ext cx="2114550" cy="2286000"/>
          </a:xfrm>
          <a:prstGeom prst="rect">
            <a:avLst/>
          </a:prstGeom>
        </p:spPr>
      </p:pic>
      <p:pic>
        <p:nvPicPr>
          <p:cNvPr id="11" name="Picture 10">
            <a:extLst>
              <a:ext uri="{FF2B5EF4-FFF2-40B4-BE49-F238E27FC236}">
                <a16:creationId xmlns:a16="http://schemas.microsoft.com/office/drawing/2014/main" id="{7DBA8598-C00D-105F-4898-E6F6241D4992}"/>
              </a:ext>
            </a:extLst>
          </p:cNvPr>
          <p:cNvPicPr>
            <a:picLocks noChangeAspect="1"/>
          </p:cNvPicPr>
          <p:nvPr/>
        </p:nvPicPr>
        <p:blipFill>
          <a:blip r:embed="rId6"/>
          <a:stretch>
            <a:fillRect/>
          </a:stretch>
        </p:blipFill>
        <p:spPr>
          <a:xfrm>
            <a:off x="5048794" y="3164890"/>
            <a:ext cx="2552700" cy="2247900"/>
          </a:xfrm>
          <a:prstGeom prst="rect">
            <a:avLst/>
          </a:prstGeom>
        </p:spPr>
      </p:pic>
      <p:pic>
        <p:nvPicPr>
          <p:cNvPr id="13" name="Picture 12">
            <a:extLst>
              <a:ext uri="{FF2B5EF4-FFF2-40B4-BE49-F238E27FC236}">
                <a16:creationId xmlns:a16="http://schemas.microsoft.com/office/drawing/2014/main" id="{2C81F876-2A31-05D2-BEEE-297FECE01EEF}"/>
              </a:ext>
            </a:extLst>
          </p:cNvPr>
          <p:cNvPicPr>
            <a:picLocks noChangeAspect="1"/>
          </p:cNvPicPr>
          <p:nvPr/>
        </p:nvPicPr>
        <p:blipFill>
          <a:blip r:embed="rId7"/>
          <a:stretch>
            <a:fillRect/>
          </a:stretch>
        </p:blipFill>
        <p:spPr>
          <a:xfrm>
            <a:off x="9164578" y="3278080"/>
            <a:ext cx="2247900" cy="2305050"/>
          </a:xfrm>
          <a:prstGeom prst="rect">
            <a:avLst/>
          </a:prstGeom>
        </p:spPr>
      </p:pic>
      <p:pic>
        <p:nvPicPr>
          <p:cNvPr id="15" name="Picture 14">
            <a:extLst>
              <a:ext uri="{FF2B5EF4-FFF2-40B4-BE49-F238E27FC236}">
                <a16:creationId xmlns:a16="http://schemas.microsoft.com/office/drawing/2014/main" id="{6F62C45E-9AAB-9AAD-1FAD-79023DC28434}"/>
              </a:ext>
            </a:extLst>
          </p:cNvPr>
          <p:cNvPicPr>
            <a:picLocks noChangeAspect="1"/>
          </p:cNvPicPr>
          <p:nvPr/>
        </p:nvPicPr>
        <p:blipFill>
          <a:blip r:embed="rId8"/>
          <a:stretch>
            <a:fillRect/>
          </a:stretch>
        </p:blipFill>
        <p:spPr>
          <a:xfrm>
            <a:off x="9266715" y="358019"/>
            <a:ext cx="2571750" cy="2257425"/>
          </a:xfrm>
          <a:prstGeom prst="rect">
            <a:avLst/>
          </a:prstGeom>
        </p:spPr>
      </p:pic>
    </p:spTree>
    <p:extLst>
      <p:ext uri="{BB962C8B-B14F-4D97-AF65-F5344CB8AC3E}">
        <p14:creationId xmlns:p14="http://schemas.microsoft.com/office/powerpoint/2010/main" val="23588351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style.rotation</p:attrName>
                                        </p:attrNameLst>
                                      </p:cBhvr>
                                      <p:tavLst>
                                        <p:tav tm="0">
                                          <p:val>
                                            <p:fltVal val="90"/>
                                          </p:val>
                                        </p:tav>
                                        <p:tav tm="100000">
                                          <p:val>
                                            <p:fltVal val="0"/>
                                          </p:val>
                                        </p:tav>
                                      </p:tavLst>
                                    </p:anim>
                                    <p:animEffect transition="in" filter="fade">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style.rotation</p:attrName>
                                        </p:attrNameLst>
                                      </p:cBhvr>
                                      <p:tavLst>
                                        <p:tav tm="0">
                                          <p:val>
                                            <p:fltVal val="90"/>
                                          </p:val>
                                        </p:tav>
                                        <p:tav tm="100000">
                                          <p:val>
                                            <p:fltVal val="0"/>
                                          </p:val>
                                        </p:tav>
                                      </p:tavLst>
                                    </p:anim>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Accuracy Comparison</a:t>
            </a:r>
          </a:p>
        </p:txBody>
      </p:sp>
      <p:pic>
        <p:nvPicPr>
          <p:cNvPr id="4" name="Picture 3">
            <a:extLst>
              <a:ext uri="{FF2B5EF4-FFF2-40B4-BE49-F238E27FC236}">
                <a16:creationId xmlns:a16="http://schemas.microsoft.com/office/drawing/2014/main" id="{547B0587-38E7-4985-3F43-0BF18A692C4F}"/>
              </a:ext>
            </a:extLst>
          </p:cNvPr>
          <p:cNvPicPr>
            <a:picLocks noChangeAspect="1"/>
          </p:cNvPicPr>
          <p:nvPr/>
        </p:nvPicPr>
        <p:blipFill>
          <a:blip r:embed="rId2"/>
          <a:stretch>
            <a:fillRect/>
          </a:stretch>
        </p:blipFill>
        <p:spPr>
          <a:xfrm>
            <a:off x="2168842" y="2017312"/>
            <a:ext cx="7915275" cy="4314825"/>
          </a:xfrm>
          <a:prstGeom prst="rect">
            <a:avLst/>
          </a:prstGeom>
        </p:spPr>
      </p:pic>
    </p:spTree>
    <p:extLst>
      <p:ext uri="{BB962C8B-B14F-4D97-AF65-F5344CB8AC3E}">
        <p14:creationId xmlns:p14="http://schemas.microsoft.com/office/powerpoint/2010/main" val="3954348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Model Accuracy</a:t>
            </a:r>
          </a:p>
        </p:txBody>
      </p:sp>
      <p:pic>
        <p:nvPicPr>
          <p:cNvPr id="5" name="Picture 4">
            <a:extLst>
              <a:ext uri="{FF2B5EF4-FFF2-40B4-BE49-F238E27FC236}">
                <a16:creationId xmlns:a16="http://schemas.microsoft.com/office/drawing/2014/main" id="{BB8BDB96-B16D-76C3-270E-DDDB6905231E}"/>
              </a:ext>
            </a:extLst>
          </p:cNvPr>
          <p:cNvPicPr>
            <a:picLocks noChangeAspect="1"/>
          </p:cNvPicPr>
          <p:nvPr/>
        </p:nvPicPr>
        <p:blipFill rotWithShape="1">
          <a:blip r:embed="rId2"/>
          <a:srcRect t="2532"/>
          <a:stretch/>
        </p:blipFill>
        <p:spPr>
          <a:xfrm>
            <a:off x="1097280" y="1970843"/>
            <a:ext cx="7569765" cy="3897298"/>
          </a:xfrm>
          <a:prstGeom prst="rect">
            <a:avLst/>
          </a:prstGeom>
        </p:spPr>
      </p:pic>
      <p:pic>
        <p:nvPicPr>
          <p:cNvPr id="9" name="Picture 8">
            <a:extLst>
              <a:ext uri="{FF2B5EF4-FFF2-40B4-BE49-F238E27FC236}">
                <a16:creationId xmlns:a16="http://schemas.microsoft.com/office/drawing/2014/main" id="{A87C855C-65B1-B5F1-782C-39E9235D3304}"/>
              </a:ext>
            </a:extLst>
          </p:cNvPr>
          <p:cNvPicPr>
            <a:picLocks noChangeAspect="1"/>
          </p:cNvPicPr>
          <p:nvPr/>
        </p:nvPicPr>
        <p:blipFill>
          <a:blip r:embed="rId3"/>
          <a:stretch>
            <a:fillRect/>
          </a:stretch>
        </p:blipFill>
        <p:spPr>
          <a:xfrm>
            <a:off x="8774350" y="3109848"/>
            <a:ext cx="3334015" cy="1027146"/>
          </a:xfrm>
          <a:prstGeom prst="rect">
            <a:avLst/>
          </a:prstGeom>
        </p:spPr>
      </p:pic>
    </p:spTree>
    <p:extLst>
      <p:ext uri="{BB962C8B-B14F-4D97-AF65-F5344CB8AC3E}">
        <p14:creationId xmlns:p14="http://schemas.microsoft.com/office/powerpoint/2010/main" val="20384903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sing Slides PowerPoint Template - PPT Slides">
            <a:extLst>
              <a:ext uri="{FF2B5EF4-FFF2-40B4-BE49-F238E27FC236}">
                <a16:creationId xmlns:a16="http://schemas.microsoft.com/office/drawing/2014/main" id="{339DBF42-B7BE-28C9-90F6-A08C2C912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9706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rtificial Intelligence Conference Intelligent Smart Product Launch Google  Slide Theme And Powerpoint Template - Slidedocs">
            <a:extLst>
              <a:ext uri="{FF2B5EF4-FFF2-40B4-BE49-F238E27FC236}">
                <a16:creationId xmlns:a16="http://schemas.microsoft.com/office/drawing/2014/main" id="{8D3FDC67-8EB2-A403-80D2-89BB21030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582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F9E593A-D010-1998-5F1E-FFE398371480}"/>
              </a:ext>
            </a:extLst>
          </p:cNvPr>
          <p:cNvPicPr>
            <a:picLocks noGrp="1" noChangeAspect="1"/>
          </p:cNvPicPr>
          <p:nvPr>
            <p:ph type="pic" idx="1"/>
          </p:nvPr>
        </p:nvPicPr>
        <p:blipFill>
          <a:blip r:embed="rId2"/>
          <a:srcRect l="10055" r="10055"/>
          <a:stretch/>
        </p:blipFill>
        <p:spPr>
          <a:xfrm>
            <a:off x="341905" y="326427"/>
            <a:ext cx="5099437" cy="1914947"/>
          </a:xfrm>
        </p:spPr>
      </p:pic>
      <p:sp>
        <p:nvSpPr>
          <p:cNvPr id="3" name="Title 2">
            <a:extLst>
              <a:ext uri="{FF2B5EF4-FFF2-40B4-BE49-F238E27FC236}">
                <a16:creationId xmlns:a16="http://schemas.microsoft.com/office/drawing/2014/main" id="{128A8BAF-A59A-97ED-F3D5-9AC60E526190}"/>
              </a:ext>
            </a:extLst>
          </p:cNvPr>
          <p:cNvSpPr>
            <a:spLocks noGrp="1"/>
          </p:cNvSpPr>
          <p:nvPr>
            <p:ph type="title"/>
          </p:nvPr>
        </p:nvSpPr>
        <p:spPr/>
        <p:txBody>
          <a:bodyPr/>
          <a:lstStyle/>
          <a:p>
            <a:r>
              <a:rPr lang="en-IN" dirty="0"/>
              <a:t>PROBLEM STATEMENT</a:t>
            </a:r>
          </a:p>
        </p:txBody>
      </p:sp>
      <p:sp>
        <p:nvSpPr>
          <p:cNvPr id="4" name="Text Placeholder 3">
            <a:extLst>
              <a:ext uri="{FF2B5EF4-FFF2-40B4-BE49-F238E27FC236}">
                <a16:creationId xmlns:a16="http://schemas.microsoft.com/office/drawing/2014/main" id="{73A0C000-A5A5-3D6A-C2F7-1AF44D450295}"/>
              </a:ext>
            </a:extLst>
          </p:cNvPr>
          <p:cNvSpPr>
            <a:spLocks noGrp="1"/>
          </p:cNvSpPr>
          <p:nvPr>
            <p:ph type="body" sz="half" idx="2"/>
          </p:nvPr>
        </p:nvSpPr>
        <p:spPr/>
        <p:txBody>
          <a:bodyPr>
            <a:normAutofit/>
          </a:bodyPr>
          <a:lstStyle/>
          <a:p>
            <a:r>
              <a:rPr lang="en-IN" sz="2800" b="1" dirty="0"/>
              <a:t>DATA MINING</a:t>
            </a:r>
          </a:p>
        </p:txBody>
      </p:sp>
      <p:pic>
        <p:nvPicPr>
          <p:cNvPr id="8" name="Picture 7">
            <a:extLst>
              <a:ext uri="{FF2B5EF4-FFF2-40B4-BE49-F238E27FC236}">
                <a16:creationId xmlns:a16="http://schemas.microsoft.com/office/drawing/2014/main" id="{DBFD906F-4843-B644-C4DD-00E85386F0BC}"/>
              </a:ext>
            </a:extLst>
          </p:cNvPr>
          <p:cNvPicPr>
            <a:picLocks noChangeAspect="1"/>
          </p:cNvPicPr>
          <p:nvPr/>
        </p:nvPicPr>
        <p:blipFill>
          <a:blip r:embed="rId3"/>
          <a:stretch>
            <a:fillRect/>
          </a:stretch>
        </p:blipFill>
        <p:spPr>
          <a:xfrm>
            <a:off x="4969564" y="2282564"/>
            <a:ext cx="6345141" cy="1872483"/>
          </a:xfrm>
          <a:prstGeom prst="rect">
            <a:avLst/>
          </a:prstGeom>
        </p:spPr>
      </p:pic>
    </p:spTree>
    <p:extLst>
      <p:ext uri="{BB962C8B-B14F-4D97-AF65-F5344CB8AC3E}">
        <p14:creationId xmlns:p14="http://schemas.microsoft.com/office/powerpoint/2010/main" val="65473404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481-DC38-0F71-5D95-DED9E6AAF64A}"/>
              </a:ext>
            </a:extLst>
          </p:cNvPr>
          <p:cNvSpPr>
            <a:spLocks noGrp="1"/>
          </p:cNvSpPr>
          <p:nvPr>
            <p:ph type="title"/>
          </p:nvPr>
        </p:nvSpPr>
        <p:spPr>
          <a:solidFill>
            <a:schemeClr val="accent2">
              <a:lumMod val="20000"/>
              <a:lumOff val="80000"/>
            </a:schemeClr>
          </a:solidFill>
        </p:spPr>
        <p:txBody>
          <a:bodyPr>
            <a:normAutofit/>
          </a:bodyPr>
          <a:lstStyle/>
          <a:p>
            <a:r>
              <a:rPr lang="en-IN" sz="2800" b="1" dirty="0"/>
              <a:t>EXISTING SYSTEM AND OBJECTIVE OF OUR PROJECT  </a:t>
            </a:r>
          </a:p>
        </p:txBody>
      </p:sp>
      <p:sp>
        <p:nvSpPr>
          <p:cNvPr id="3" name="Content Placeholder 2">
            <a:extLst>
              <a:ext uri="{FF2B5EF4-FFF2-40B4-BE49-F238E27FC236}">
                <a16:creationId xmlns:a16="http://schemas.microsoft.com/office/drawing/2014/main" id="{C40AE85F-46B2-E0E4-558D-D49985AFF251}"/>
              </a:ext>
            </a:extLst>
          </p:cNvPr>
          <p:cNvSpPr>
            <a:spLocks noGrp="1"/>
          </p:cNvSpPr>
          <p:nvPr>
            <p:ph sz="half" idx="1"/>
          </p:nvPr>
        </p:nvSpPr>
        <p:spPr>
          <a:solidFill>
            <a:schemeClr val="bg2"/>
          </a:solidFill>
        </p:spPr>
        <p:txBody>
          <a:bodyPr/>
          <a:lstStyle/>
          <a:p>
            <a:pPr>
              <a:buFont typeface="Arial" panose="020B0604020202020204" pitchFamily="34" charset="0"/>
              <a:buChar char="•"/>
            </a:pPr>
            <a:r>
              <a:rPr lang="en-US" sz="1600" dirty="0"/>
              <a:t>According to World Health Organization (WHO), the greatest number of deaths in middle aged people are due to Cardiovascular diseases</a:t>
            </a:r>
          </a:p>
          <a:p>
            <a:pPr>
              <a:buFont typeface="Arial" panose="020B0604020202020204" pitchFamily="34" charset="0"/>
              <a:buChar char="•"/>
            </a:pPr>
            <a:r>
              <a:rPr lang="en-US" sz="1600" dirty="0"/>
              <a:t>A quiet Significant amount of work related to the diagnosis of Cardiovascular Heart disease using Machine Learning algorithms has motivated this work</a:t>
            </a:r>
          </a:p>
          <a:p>
            <a:pPr>
              <a:buFont typeface="Arial" panose="020B0604020202020204" pitchFamily="34" charset="0"/>
              <a:buChar char="•"/>
            </a:pPr>
            <a:r>
              <a:rPr lang="en-US" sz="1600" dirty="0"/>
              <a:t>Machine Learning and Neural Networks approach.</a:t>
            </a:r>
          </a:p>
          <a:p>
            <a:pPr>
              <a:buFont typeface="Arial" panose="020B0604020202020204" pitchFamily="34" charset="0"/>
              <a:buChar char="•"/>
            </a:pPr>
            <a:r>
              <a:rPr lang="en-US" sz="1600" dirty="0"/>
              <a:t>Age, </a:t>
            </a:r>
            <a:r>
              <a:rPr lang="en-US" sz="1600" dirty="0" err="1"/>
              <a:t>chol</a:t>
            </a:r>
            <a:r>
              <a:rPr lang="en-US" sz="1600" dirty="0"/>
              <a:t>, Average Glucose Level for Predicting </a:t>
            </a:r>
          </a:p>
          <a:p>
            <a:endParaRPr lang="en-US" dirty="0"/>
          </a:p>
          <a:p>
            <a:endParaRPr lang="en-IN" dirty="0"/>
          </a:p>
        </p:txBody>
      </p:sp>
      <p:sp>
        <p:nvSpPr>
          <p:cNvPr id="4" name="Content Placeholder 3">
            <a:extLst>
              <a:ext uri="{FF2B5EF4-FFF2-40B4-BE49-F238E27FC236}">
                <a16:creationId xmlns:a16="http://schemas.microsoft.com/office/drawing/2014/main" id="{CBD9FDC2-7E95-FC72-23BD-F8E696CC62BE}"/>
              </a:ext>
            </a:extLst>
          </p:cNvPr>
          <p:cNvSpPr>
            <a:spLocks noGrp="1"/>
          </p:cNvSpPr>
          <p:nvPr>
            <p:ph sz="half" idx="2"/>
          </p:nvPr>
        </p:nvSpPr>
        <p:spPr>
          <a:solidFill>
            <a:schemeClr val="bg2"/>
          </a:solidFill>
        </p:spPr>
        <p:txBody>
          <a:bodyPr>
            <a:normAutofit/>
          </a:bodyPr>
          <a:lstStyle/>
          <a:p>
            <a:pPr>
              <a:buFont typeface="Arial" panose="020B0604020202020204" pitchFamily="34" charset="0"/>
              <a:buChar char="•"/>
            </a:pPr>
            <a:r>
              <a:rPr lang="en-US" sz="1800" dirty="0"/>
              <a:t>The goal of this project is to develop a machine learning algorithm that can predict the likelihood of heart disease in individuals based on their clinical and demographic characteristics. The algorithm will take into account various input features such as age, gender, blood pressure, cholesterol levels, family history, and lifestyle factors (e.g., smoking, physical activity) to generate accurate predictions</a:t>
            </a:r>
            <a:endParaRPr lang="en-IN" sz="1800" dirty="0"/>
          </a:p>
        </p:txBody>
      </p:sp>
    </p:spTree>
    <p:extLst>
      <p:ext uri="{BB962C8B-B14F-4D97-AF65-F5344CB8AC3E}">
        <p14:creationId xmlns:p14="http://schemas.microsoft.com/office/powerpoint/2010/main" val="4061384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barn(inVertical)">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arn(inVertical)">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75052D-C8D1-BDE5-029F-42194B7077AA}"/>
              </a:ext>
            </a:extLst>
          </p:cNvPr>
          <p:cNvSpPr>
            <a:spLocks noGrp="1"/>
          </p:cNvSpPr>
          <p:nvPr>
            <p:ph type="title"/>
          </p:nvPr>
        </p:nvSpPr>
        <p:spPr/>
        <p:txBody>
          <a:bodyPr/>
          <a:lstStyle/>
          <a:p>
            <a:endParaRPr lang="en-IN"/>
          </a:p>
        </p:txBody>
      </p:sp>
      <p:sp>
        <p:nvSpPr>
          <p:cNvPr id="8" name="TextBox 7">
            <a:extLst>
              <a:ext uri="{FF2B5EF4-FFF2-40B4-BE49-F238E27FC236}">
                <a16:creationId xmlns:a16="http://schemas.microsoft.com/office/drawing/2014/main" id="{8EC6EDDA-D2C1-0DBA-3F50-D164A3B25B75}"/>
              </a:ext>
            </a:extLst>
          </p:cNvPr>
          <p:cNvSpPr txBox="1"/>
          <p:nvPr/>
        </p:nvSpPr>
        <p:spPr>
          <a:xfrm>
            <a:off x="0" y="-119270"/>
            <a:ext cx="12192000" cy="6384897"/>
          </a:xfrm>
          <a:prstGeom prst="rect">
            <a:avLst/>
          </a:prstGeom>
          <a:solidFill>
            <a:schemeClr val="accent6">
              <a:lumMod val="40000"/>
              <a:lumOff val="60000"/>
            </a:schemeClr>
          </a:solidFill>
        </p:spPr>
        <p:txBody>
          <a:bodyPr wrap="square" rtlCol="0">
            <a:spAutoFit/>
          </a:bodyPr>
          <a:lstStyle/>
          <a:p>
            <a:endParaRPr lang="en-IN" dirty="0"/>
          </a:p>
        </p:txBody>
      </p:sp>
      <p:sp>
        <p:nvSpPr>
          <p:cNvPr id="9" name="Title 1">
            <a:extLst>
              <a:ext uri="{FF2B5EF4-FFF2-40B4-BE49-F238E27FC236}">
                <a16:creationId xmlns:a16="http://schemas.microsoft.com/office/drawing/2014/main" id="{8418F39F-CB9B-F38F-0DDF-D42DF55D08B5}"/>
              </a:ext>
            </a:extLst>
          </p:cNvPr>
          <p:cNvSpPr txBox="1">
            <a:spLocks/>
          </p:cNvSpPr>
          <p:nvPr/>
        </p:nvSpPr>
        <p:spPr>
          <a:xfrm>
            <a:off x="1224501" y="1026075"/>
            <a:ext cx="10058400" cy="6198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2800" dirty="0">
                <a:solidFill>
                  <a:schemeClr val="accent1">
                    <a:lumMod val="75000"/>
                  </a:schemeClr>
                </a:solidFill>
              </a:rPr>
              <a:t>PROBLEM SOLUTION</a:t>
            </a:r>
          </a:p>
        </p:txBody>
      </p:sp>
      <p:sp>
        <p:nvSpPr>
          <p:cNvPr id="10" name="Arrow: Down 9">
            <a:extLst>
              <a:ext uri="{FF2B5EF4-FFF2-40B4-BE49-F238E27FC236}">
                <a16:creationId xmlns:a16="http://schemas.microsoft.com/office/drawing/2014/main" id="{9FBA1C12-2057-8999-A304-FF9D7D0D3450}"/>
              </a:ext>
            </a:extLst>
          </p:cNvPr>
          <p:cNvSpPr/>
          <p:nvPr/>
        </p:nvSpPr>
        <p:spPr>
          <a:xfrm>
            <a:off x="2830664" y="2059388"/>
            <a:ext cx="381663" cy="1065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24DC57E-6563-3053-804E-420D062031DB}"/>
              </a:ext>
            </a:extLst>
          </p:cNvPr>
          <p:cNvSpPr txBox="1"/>
          <p:nvPr/>
        </p:nvSpPr>
        <p:spPr>
          <a:xfrm>
            <a:off x="1200647" y="3294433"/>
            <a:ext cx="6957391" cy="400110"/>
          </a:xfrm>
          <a:prstGeom prst="rect">
            <a:avLst/>
          </a:prstGeom>
          <a:noFill/>
        </p:spPr>
        <p:txBody>
          <a:bodyPr wrap="square" rtlCol="0">
            <a:spAutoFit/>
          </a:bodyPr>
          <a:lstStyle/>
          <a:p>
            <a:r>
              <a:rPr lang="en-US" sz="2000" b="1" dirty="0">
                <a:latin typeface="+mj-lt"/>
              </a:rPr>
              <a:t>Machine Learning Algorithms</a:t>
            </a:r>
            <a:endParaRPr lang="en-IN" sz="2000" b="1" dirty="0">
              <a:latin typeface="+mj-lt"/>
            </a:endParaRPr>
          </a:p>
        </p:txBody>
      </p:sp>
      <p:sp>
        <p:nvSpPr>
          <p:cNvPr id="13" name="TextBox 12">
            <a:extLst>
              <a:ext uri="{FF2B5EF4-FFF2-40B4-BE49-F238E27FC236}">
                <a16:creationId xmlns:a16="http://schemas.microsoft.com/office/drawing/2014/main" id="{5D1AAA3C-A901-2234-662A-4F6F487FD142}"/>
              </a:ext>
            </a:extLst>
          </p:cNvPr>
          <p:cNvSpPr txBox="1"/>
          <p:nvPr/>
        </p:nvSpPr>
        <p:spPr>
          <a:xfrm>
            <a:off x="3856383" y="4051043"/>
            <a:ext cx="5152445" cy="1200329"/>
          </a:xfrm>
          <a:prstGeom prst="rect">
            <a:avLst/>
          </a:prstGeom>
          <a:noFill/>
        </p:spPr>
        <p:txBody>
          <a:bodyPr wrap="square" rtlCol="0">
            <a:spAutoFit/>
          </a:bodyPr>
          <a:lstStyle/>
          <a:p>
            <a:r>
              <a:rPr lang="en-IN" dirty="0"/>
              <a:t>In this project, we attempt to bridge the gap by providing a systematic analysis of the various patient records for the purpose of Heart disease prediction</a:t>
            </a:r>
          </a:p>
        </p:txBody>
      </p:sp>
      <p:cxnSp>
        <p:nvCxnSpPr>
          <p:cNvPr id="15" name="Straight Connector 14">
            <a:extLst>
              <a:ext uri="{FF2B5EF4-FFF2-40B4-BE49-F238E27FC236}">
                <a16:creationId xmlns:a16="http://schemas.microsoft.com/office/drawing/2014/main" id="{F705F679-67BA-6BE8-36F6-A12E010E2D1E}"/>
              </a:ext>
            </a:extLst>
          </p:cNvPr>
          <p:cNvCxnSpPr>
            <a:cxnSpLocks/>
          </p:cNvCxnSpPr>
          <p:nvPr/>
        </p:nvCxnSpPr>
        <p:spPr>
          <a:xfrm>
            <a:off x="1359673" y="1860605"/>
            <a:ext cx="9724445"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3425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EDA for Machine Learning | Exploratory Data Analysis in Python">
            <a:extLst>
              <a:ext uri="{FF2B5EF4-FFF2-40B4-BE49-F238E27FC236}">
                <a16:creationId xmlns:a16="http://schemas.microsoft.com/office/drawing/2014/main" id="{F13A3157-D1E1-61A5-D71B-72B32D9B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407" y="1501512"/>
            <a:ext cx="711517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generative Medicine Program - Consultants of America">
            <a:extLst>
              <a:ext uri="{FF2B5EF4-FFF2-40B4-BE49-F238E27FC236}">
                <a16:creationId xmlns:a16="http://schemas.microsoft.com/office/drawing/2014/main" id="{8553813F-82ED-EC4A-26C0-BAFBAF4FE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5" y="2441712"/>
            <a:ext cx="3671183" cy="183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286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1000"/>
                                        <p:tgtEl>
                                          <p:spTgt spid="2060"/>
                                        </p:tgtEl>
                                      </p:cBhvr>
                                    </p:animEffect>
                                    <p:anim calcmode="lin" valueType="num">
                                      <p:cBhvr>
                                        <p:cTn id="8" dur="1000" fill="hold"/>
                                        <p:tgtEl>
                                          <p:spTgt spid="2060"/>
                                        </p:tgtEl>
                                        <p:attrNameLst>
                                          <p:attrName>ppt_x</p:attrName>
                                        </p:attrNameLst>
                                      </p:cBhvr>
                                      <p:tavLst>
                                        <p:tav tm="0">
                                          <p:val>
                                            <p:strVal val="#ppt_x"/>
                                          </p:val>
                                        </p:tav>
                                        <p:tav tm="100000">
                                          <p:val>
                                            <p:strVal val="#ppt_x"/>
                                          </p:val>
                                        </p:tav>
                                      </p:tavLst>
                                    </p:anim>
                                    <p:anim calcmode="lin" valueType="num">
                                      <p:cBhvr>
                                        <p:cTn id="9" dur="10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8"/>
                                        </p:tgtEl>
                                        <p:attrNameLst>
                                          <p:attrName>style.visibility</p:attrName>
                                        </p:attrNameLst>
                                      </p:cBhvr>
                                      <p:to>
                                        <p:strVal val="visible"/>
                                      </p:to>
                                    </p:set>
                                    <p:animEffect transition="in" filter="fade">
                                      <p:cBhvr>
                                        <p:cTn id="14" dur="1000"/>
                                        <p:tgtEl>
                                          <p:spTgt spid="2058"/>
                                        </p:tgtEl>
                                      </p:cBhvr>
                                    </p:animEffect>
                                    <p:anim calcmode="lin" valueType="num">
                                      <p:cBhvr>
                                        <p:cTn id="15" dur="1000" fill="hold"/>
                                        <p:tgtEl>
                                          <p:spTgt spid="2058"/>
                                        </p:tgtEl>
                                        <p:attrNameLst>
                                          <p:attrName>ppt_x</p:attrName>
                                        </p:attrNameLst>
                                      </p:cBhvr>
                                      <p:tavLst>
                                        <p:tav tm="0">
                                          <p:val>
                                            <p:strVal val="#ppt_x"/>
                                          </p:val>
                                        </p:tav>
                                        <p:tav tm="100000">
                                          <p:val>
                                            <p:strVal val="#ppt_x"/>
                                          </p:val>
                                        </p:tav>
                                      </p:tavLst>
                                    </p:anim>
                                    <p:anim calcmode="lin" valueType="num">
                                      <p:cBhvr>
                                        <p:cTn id="16"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28635-7421-106B-E8A2-28511FC948E5}"/>
              </a:ext>
            </a:extLst>
          </p:cNvPr>
          <p:cNvPicPr>
            <a:picLocks noChangeAspect="1"/>
          </p:cNvPicPr>
          <p:nvPr/>
        </p:nvPicPr>
        <p:blipFill rotWithShape="1">
          <a:blip r:embed="rId2"/>
          <a:srcRect r="42170"/>
          <a:stretch/>
        </p:blipFill>
        <p:spPr>
          <a:xfrm>
            <a:off x="367646" y="341907"/>
            <a:ext cx="3480786" cy="2107095"/>
          </a:xfrm>
          <a:prstGeom prst="rect">
            <a:avLst/>
          </a:prstGeom>
        </p:spPr>
      </p:pic>
      <p:pic>
        <p:nvPicPr>
          <p:cNvPr id="5" name="Picture 4">
            <a:extLst>
              <a:ext uri="{FF2B5EF4-FFF2-40B4-BE49-F238E27FC236}">
                <a16:creationId xmlns:a16="http://schemas.microsoft.com/office/drawing/2014/main" id="{691C82C0-F22C-33E0-BF7C-DF19FC470BEA}"/>
              </a:ext>
            </a:extLst>
          </p:cNvPr>
          <p:cNvPicPr>
            <a:picLocks noChangeAspect="1"/>
          </p:cNvPicPr>
          <p:nvPr/>
        </p:nvPicPr>
        <p:blipFill rotWithShape="1">
          <a:blip r:embed="rId3"/>
          <a:srcRect r="36554"/>
          <a:stretch/>
        </p:blipFill>
        <p:spPr>
          <a:xfrm>
            <a:off x="667909" y="2777482"/>
            <a:ext cx="2361538" cy="2394799"/>
          </a:xfrm>
          <a:prstGeom prst="rect">
            <a:avLst/>
          </a:prstGeom>
        </p:spPr>
      </p:pic>
      <p:pic>
        <p:nvPicPr>
          <p:cNvPr id="7" name="Picture 6">
            <a:extLst>
              <a:ext uri="{FF2B5EF4-FFF2-40B4-BE49-F238E27FC236}">
                <a16:creationId xmlns:a16="http://schemas.microsoft.com/office/drawing/2014/main" id="{877C3E24-E2A0-44DA-C42F-AE9DD7B5ACF0}"/>
              </a:ext>
            </a:extLst>
          </p:cNvPr>
          <p:cNvPicPr>
            <a:picLocks noChangeAspect="1"/>
          </p:cNvPicPr>
          <p:nvPr/>
        </p:nvPicPr>
        <p:blipFill>
          <a:blip r:embed="rId4"/>
          <a:stretch>
            <a:fillRect/>
          </a:stretch>
        </p:blipFill>
        <p:spPr>
          <a:xfrm>
            <a:off x="3848432" y="590124"/>
            <a:ext cx="7375951" cy="2023118"/>
          </a:xfrm>
          <a:prstGeom prst="rect">
            <a:avLst/>
          </a:prstGeom>
        </p:spPr>
      </p:pic>
      <p:pic>
        <p:nvPicPr>
          <p:cNvPr id="8" name="Picture 7">
            <a:extLst>
              <a:ext uri="{FF2B5EF4-FFF2-40B4-BE49-F238E27FC236}">
                <a16:creationId xmlns:a16="http://schemas.microsoft.com/office/drawing/2014/main" id="{CA17989E-6359-69BF-861F-921C43ED299E}"/>
              </a:ext>
            </a:extLst>
          </p:cNvPr>
          <p:cNvPicPr>
            <a:picLocks noChangeAspect="1"/>
          </p:cNvPicPr>
          <p:nvPr/>
        </p:nvPicPr>
        <p:blipFill rotWithShape="1">
          <a:blip r:embed="rId5">
            <a:extLst>
              <a:ext uri="{28A0092B-C50C-407E-A947-70E740481C1C}">
                <a14:useLocalDpi xmlns:a14="http://schemas.microsoft.com/office/drawing/2010/main" val="0"/>
              </a:ext>
            </a:extLst>
          </a:blip>
          <a:srcRect t="36160" r="61506" b="1"/>
          <a:stretch/>
        </p:blipFill>
        <p:spPr>
          <a:xfrm>
            <a:off x="3502155" y="3106018"/>
            <a:ext cx="1939581" cy="736946"/>
          </a:xfrm>
          <a:prstGeom prst="rect">
            <a:avLst/>
          </a:prstGeom>
        </p:spPr>
      </p:pic>
      <p:pic>
        <p:nvPicPr>
          <p:cNvPr id="10" name="Picture 9">
            <a:extLst>
              <a:ext uri="{FF2B5EF4-FFF2-40B4-BE49-F238E27FC236}">
                <a16:creationId xmlns:a16="http://schemas.microsoft.com/office/drawing/2014/main" id="{99704380-654E-8A0D-45F4-3F2214FB0008}"/>
              </a:ext>
            </a:extLst>
          </p:cNvPr>
          <p:cNvPicPr>
            <a:picLocks noChangeAspect="1"/>
          </p:cNvPicPr>
          <p:nvPr/>
        </p:nvPicPr>
        <p:blipFill>
          <a:blip r:embed="rId6"/>
          <a:stretch>
            <a:fillRect/>
          </a:stretch>
        </p:blipFill>
        <p:spPr>
          <a:xfrm>
            <a:off x="3029447" y="4228085"/>
            <a:ext cx="2884998" cy="498864"/>
          </a:xfrm>
          <a:prstGeom prst="rect">
            <a:avLst/>
          </a:prstGeom>
        </p:spPr>
      </p:pic>
      <p:pic>
        <p:nvPicPr>
          <p:cNvPr id="14" name="Picture 13">
            <a:extLst>
              <a:ext uri="{FF2B5EF4-FFF2-40B4-BE49-F238E27FC236}">
                <a16:creationId xmlns:a16="http://schemas.microsoft.com/office/drawing/2014/main" id="{BF125C00-A01C-247D-1212-DB6834F86DDB}"/>
              </a:ext>
            </a:extLst>
          </p:cNvPr>
          <p:cNvPicPr>
            <a:picLocks noChangeAspect="1"/>
          </p:cNvPicPr>
          <p:nvPr/>
        </p:nvPicPr>
        <p:blipFill>
          <a:blip r:embed="rId7"/>
          <a:stretch>
            <a:fillRect/>
          </a:stretch>
        </p:blipFill>
        <p:spPr>
          <a:xfrm>
            <a:off x="6031064" y="2970207"/>
            <a:ext cx="5721843" cy="2549104"/>
          </a:xfrm>
          <a:prstGeom prst="rect">
            <a:avLst/>
          </a:prstGeom>
        </p:spPr>
      </p:pic>
      <p:pic>
        <p:nvPicPr>
          <p:cNvPr id="16" name="Picture 15">
            <a:extLst>
              <a:ext uri="{FF2B5EF4-FFF2-40B4-BE49-F238E27FC236}">
                <a16:creationId xmlns:a16="http://schemas.microsoft.com/office/drawing/2014/main" id="{6A3C90A5-E222-9FFF-0A39-AD90229D0F47}"/>
              </a:ext>
            </a:extLst>
          </p:cNvPr>
          <p:cNvPicPr>
            <a:picLocks noChangeAspect="1"/>
          </p:cNvPicPr>
          <p:nvPr/>
        </p:nvPicPr>
        <p:blipFill>
          <a:blip r:embed="rId8"/>
          <a:stretch>
            <a:fillRect/>
          </a:stretch>
        </p:blipFill>
        <p:spPr>
          <a:xfrm>
            <a:off x="635712" y="5214375"/>
            <a:ext cx="4657311" cy="962511"/>
          </a:xfrm>
          <a:prstGeom prst="rect">
            <a:avLst/>
          </a:prstGeom>
        </p:spPr>
      </p:pic>
    </p:spTree>
    <p:extLst>
      <p:ext uri="{BB962C8B-B14F-4D97-AF65-F5344CB8AC3E}">
        <p14:creationId xmlns:p14="http://schemas.microsoft.com/office/powerpoint/2010/main" val="376299835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8513-43FE-34F3-2567-5801383A93A6}"/>
              </a:ext>
            </a:extLst>
          </p:cNvPr>
          <p:cNvPicPr>
            <a:picLocks noChangeAspect="1"/>
          </p:cNvPicPr>
          <p:nvPr/>
        </p:nvPicPr>
        <p:blipFill>
          <a:blip r:embed="rId2"/>
          <a:stretch>
            <a:fillRect/>
          </a:stretch>
        </p:blipFill>
        <p:spPr>
          <a:xfrm>
            <a:off x="5335325" y="267237"/>
            <a:ext cx="6615485" cy="5906949"/>
          </a:xfrm>
          <a:prstGeom prst="rect">
            <a:avLst/>
          </a:prstGeom>
        </p:spPr>
      </p:pic>
      <p:sp>
        <p:nvSpPr>
          <p:cNvPr id="4" name="TextBox 3">
            <a:extLst>
              <a:ext uri="{FF2B5EF4-FFF2-40B4-BE49-F238E27FC236}">
                <a16:creationId xmlns:a16="http://schemas.microsoft.com/office/drawing/2014/main" id="{A7CA0635-3687-CA93-C30B-BBE56A664A90}"/>
              </a:ext>
            </a:extLst>
          </p:cNvPr>
          <p:cNvSpPr txBox="1"/>
          <p:nvPr/>
        </p:nvSpPr>
        <p:spPr>
          <a:xfrm>
            <a:off x="707665" y="1812351"/>
            <a:ext cx="4174435" cy="3108543"/>
          </a:xfrm>
          <a:prstGeom prst="rect">
            <a:avLst/>
          </a:prstGeom>
          <a:noFill/>
        </p:spPr>
        <p:txBody>
          <a:bodyPr wrap="square" rtlCol="0">
            <a:spAutoFit/>
          </a:bodyPr>
          <a:lstStyle/>
          <a:p>
            <a:r>
              <a:rPr lang="en-US" sz="2800" b="1" dirty="0">
                <a:solidFill>
                  <a:schemeClr val="accent4">
                    <a:lumMod val="75000"/>
                  </a:schemeClr>
                </a:solidFill>
                <a:latin typeface="Algerian" panose="04020705040A02060702" pitchFamily="82" charset="0"/>
              </a:rPr>
              <a:t>from this correlation plot we see that cp(chest pain),thalch and slope are highly corelated with the target.</a:t>
            </a:r>
            <a:endParaRPr lang="en-IN" sz="2800" b="1" dirty="0">
              <a:solidFill>
                <a:schemeClr val="accent4">
                  <a:lumMod val="75000"/>
                </a:schemeClr>
              </a:solidFill>
              <a:latin typeface="Algerian" panose="04020705040A02060702" pitchFamily="82" charset="0"/>
            </a:endParaRPr>
          </a:p>
        </p:txBody>
      </p:sp>
    </p:spTree>
    <p:extLst>
      <p:ext uri="{BB962C8B-B14F-4D97-AF65-F5344CB8AC3E}">
        <p14:creationId xmlns:p14="http://schemas.microsoft.com/office/powerpoint/2010/main" val="4021365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JP-Icons-Step-4 - Stetson Motors 2010 Ltd.">
            <a:extLst>
              <a:ext uri="{FF2B5EF4-FFF2-40B4-BE49-F238E27FC236}">
                <a16:creationId xmlns:a16="http://schemas.microsoft.com/office/drawing/2014/main" id="{A14800D1-245A-1857-CFC7-4BF41642C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503" y="0"/>
            <a:ext cx="6153812" cy="215383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B9FF9FA8-50AC-B438-4334-B2C3229A4C4E}"/>
              </a:ext>
            </a:extLst>
          </p:cNvPr>
          <p:cNvSpPr/>
          <p:nvPr/>
        </p:nvSpPr>
        <p:spPr>
          <a:xfrm>
            <a:off x="5120639" y="1946566"/>
            <a:ext cx="874643" cy="169513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4" name="Picture 8" descr="Simple Blue Question Mark Icon PNG Transparent Background, Free Download  #41637 - FreeIconsPNG">
            <a:extLst>
              <a:ext uri="{FF2B5EF4-FFF2-40B4-BE49-F238E27FC236}">
                <a16:creationId xmlns:a16="http://schemas.microsoft.com/office/drawing/2014/main" id="{813451DD-DB6D-EBD7-482D-2601F994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397" y="381662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61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4104"/>
                                        </p:tgtEl>
                                        <p:attrNameLst>
                                          <p:attrName>style.visibility</p:attrName>
                                        </p:attrNameLst>
                                      </p:cBhvr>
                                      <p:to>
                                        <p:strVal val="visible"/>
                                      </p:to>
                                    </p:set>
                                    <p:animEffect transition="in" filter="wipe(down)">
                                      <p:cBhvr>
                                        <p:cTn id="21" dur="580">
                                          <p:stCondLst>
                                            <p:cond delay="0"/>
                                          </p:stCondLst>
                                        </p:cTn>
                                        <p:tgtEl>
                                          <p:spTgt spid="4104"/>
                                        </p:tgtEl>
                                      </p:cBhvr>
                                    </p:animEffect>
                                    <p:anim calcmode="lin" valueType="num">
                                      <p:cBhvr>
                                        <p:cTn id="22" dur="1822" tmFilter="0,0; 0.14,0.36; 0.43,0.73; 0.71,0.91; 1.0,1.0">
                                          <p:stCondLst>
                                            <p:cond delay="0"/>
                                          </p:stCondLst>
                                        </p:cTn>
                                        <p:tgtEl>
                                          <p:spTgt spid="410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10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10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10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104"/>
                                        </p:tgtEl>
                                        <p:attrNameLst>
                                          <p:attrName>ppt_y</p:attrName>
                                        </p:attrNameLst>
                                      </p:cBhvr>
                                      <p:tavLst>
                                        <p:tav tm="0" fmla="#ppt_y-sin(pi*$)/81">
                                          <p:val>
                                            <p:fltVal val="0"/>
                                          </p:val>
                                        </p:tav>
                                        <p:tav tm="100000">
                                          <p:val>
                                            <p:fltVal val="1"/>
                                          </p:val>
                                        </p:tav>
                                      </p:tavLst>
                                    </p:anim>
                                    <p:animScale>
                                      <p:cBhvr>
                                        <p:cTn id="27" dur="26">
                                          <p:stCondLst>
                                            <p:cond delay="650"/>
                                          </p:stCondLst>
                                        </p:cTn>
                                        <p:tgtEl>
                                          <p:spTgt spid="4104"/>
                                        </p:tgtEl>
                                      </p:cBhvr>
                                      <p:to x="100000" y="60000"/>
                                    </p:animScale>
                                    <p:animScale>
                                      <p:cBhvr>
                                        <p:cTn id="28" dur="166" decel="50000">
                                          <p:stCondLst>
                                            <p:cond delay="676"/>
                                          </p:stCondLst>
                                        </p:cTn>
                                        <p:tgtEl>
                                          <p:spTgt spid="4104"/>
                                        </p:tgtEl>
                                      </p:cBhvr>
                                      <p:to x="100000" y="100000"/>
                                    </p:animScale>
                                    <p:animScale>
                                      <p:cBhvr>
                                        <p:cTn id="29" dur="26">
                                          <p:stCondLst>
                                            <p:cond delay="1312"/>
                                          </p:stCondLst>
                                        </p:cTn>
                                        <p:tgtEl>
                                          <p:spTgt spid="4104"/>
                                        </p:tgtEl>
                                      </p:cBhvr>
                                      <p:to x="100000" y="80000"/>
                                    </p:animScale>
                                    <p:animScale>
                                      <p:cBhvr>
                                        <p:cTn id="30" dur="166" decel="50000">
                                          <p:stCondLst>
                                            <p:cond delay="1338"/>
                                          </p:stCondLst>
                                        </p:cTn>
                                        <p:tgtEl>
                                          <p:spTgt spid="4104"/>
                                        </p:tgtEl>
                                      </p:cBhvr>
                                      <p:to x="100000" y="100000"/>
                                    </p:animScale>
                                    <p:animScale>
                                      <p:cBhvr>
                                        <p:cTn id="31" dur="26">
                                          <p:stCondLst>
                                            <p:cond delay="1642"/>
                                          </p:stCondLst>
                                        </p:cTn>
                                        <p:tgtEl>
                                          <p:spTgt spid="4104"/>
                                        </p:tgtEl>
                                      </p:cBhvr>
                                      <p:to x="100000" y="90000"/>
                                    </p:animScale>
                                    <p:animScale>
                                      <p:cBhvr>
                                        <p:cTn id="32" dur="166" decel="50000">
                                          <p:stCondLst>
                                            <p:cond delay="1668"/>
                                          </p:stCondLst>
                                        </p:cTn>
                                        <p:tgtEl>
                                          <p:spTgt spid="4104"/>
                                        </p:tgtEl>
                                      </p:cBhvr>
                                      <p:to x="100000" y="100000"/>
                                    </p:animScale>
                                    <p:animScale>
                                      <p:cBhvr>
                                        <p:cTn id="33" dur="26">
                                          <p:stCondLst>
                                            <p:cond delay="1808"/>
                                          </p:stCondLst>
                                        </p:cTn>
                                        <p:tgtEl>
                                          <p:spTgt spid="4104"/>
                                        </p:tgtEl>
                                      </p:cBhvr>
                                      <p:to x="100000" y="95000"/>
                                    </p:animScale>
                                    <p:animScale>
                                      <p:cBhvr>
                                        <p:cTn id="34" dur="166" decel="50000">
                                          <p:stCondLst>
                                            <p:cond delay="1834"/>
                                          </p:stCondLst>
                                        </p:cTn>
                                        <p:tgtEl>
                                          <p:spTgt spid="41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{CA13CE1E-D6B5-4508-9008-8F4173DC75D6}tf22712842_win32</Template>
  <TotalTime>1997</TotalTime>
  <Words>549</Words>
  <Application>Microsoft Office PowerPoint</Application>
  <PresentationFormat>Widescreen</PresentationFormat>
  <Paragraphs>56</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Algerian</vt:lpstr>
      <vt:lpstr>AR DESTINE</vt:lpstr>
      <vt:lpstr>Arial</vt:lpstr>
      <vt:lpstr>Bookman Old Style</vt:lpstr>
      <vt:lpstr>Calibri</vt:lpstr>
      <vt:lpstr>Franklin Gothic Book</vt:lpstr>
      <vt:lpstr>Helvetica Neue</vt:lpstr>
      <vt:lpstr>Custom</vt:lpstr>
      <vt:lpstr>Predictive Analysis Approach for Heart Disease Prediction using various Machine Learning Algorithm</vt:lpstr>
      <vt:lpstr>PowerPoint Presentation</vt:lpstr>
      <vt:lpstr>PROBLEM STATEMENT</vt:lpstr>
      <vt:lpstr>EXISTING SYSTEM AND OBJECTIVE OF OUR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Logistic Regression</vt:lpstr>
      <vt:lpstr>Support Vector Machine (SVM)</vt:lpstr>
      <vt:lpstr>Support Vector Machine (SVM)</vt:lpstr>
      <vt:lpstr>Naive bayes Classification</vt:lpstr>
      <vt:lpstr>K - Nearest Neighbour</vt:lpstr>
      <vt:lpstr>Decision Tree</vt:lpstr>
      <vt:lpstr>Random Forest</vt:lpstr>
      <vt:lpstr>Creating Different Machine Learning Model </vt:lpstr>
      <vt:lpstr>PowerPoint Presentation</vt:lpstr>
      <vt:lpstr>     Accuracy Comparison</vt:lpstr>
      <vt:lpstr>     Model Accuracy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Approach for Heart Disease Prediction using various Machine Learning Algorithm</dc:title>
  <dc:creator>Dharani Kathirvel</dc:creator>
  <cp:lastModifiedBy>Karthika Palanisamy (MS/ECK4-XC)</cp:lastModifiedBy>
  <cp:revision>8</cp:revision>
  <dcterms:created xsi:type="dcterms:W3CDTF">2023-07-15T07:03:02Z</dcterms:created>
  <dcterms:modified xsi:type="dcterms:W3CDTF">2023-08-12T07:37:39Z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